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89" r:id="rId5"/>
    <p:sldId id="290" r:id="rId6"/>
    <p:sldId id="257" r:id="rId7"/>
    <p:sldId id="312" r:id="rId8"/>
    <p:sldId id="271" r:id="rId9"/>
    <p:sldId id="270" r:id="rId10"/>
    <p:sldId id="269" r:id="rId11"/>
    <p:sldId id="268" r:id="rId12"/>
    <p:sldId id="267" r:id="rId13"/>
    <p:sldId id="266" r:id="rId14"/>
    <p:sldId id="297" r:id="rId15"/>
    <p:sldId id="265" r:id="rId16"/>
    <p:sldId id="298" r:id="rId17"/>
    <p:sldId id="264" r:id="rId18"/>
    <p:sldId id="263" r:id="rId19"/>
    <p:sldId id="262" r:id="rId20"/>
    <p:sldId id="261" r:id="rId21"/>
    <p:sldId id="260" r:id="rId22"/>
    <p:sldId id="259" r:id="rId23"/>
    <p:sldId id="258" r:id="rId24"/>
    <p:sldId id="287" r:id="rId25"/>
    <p:sldId id="272" r:id="rId26"/>
    <p:sldId id="273" r:id="rId27"/>
    <p:sldId id="274" r:id="rId28"/>
    <p:sldId id="303" r:id="rId29"/>
    <p:sldId id="304" r:id="rId30"/>
    <p:sldId id="305" r:id="rId31"/>
    <p:sldId id="301" r:id="rId32"/>
    <p:sldId id="302" r:id="rId33"/>
    <p:sldId id="306" r:id="rId34"/>
    <p:sldId id="275" r:id="rId35"/>
    <p:sldId id="276" r:id="rId36"/>
    <p:sldId id="277" r:id="rId37"/>
    <p:sldId id="278" r:id="rId38"/>
    <p:sldId id="279" r:id="rId39"/>
    <p:sldId id="282" r:id="rId40"/>
    <p:sldId id="283" r:id="rId41"/>
    <p:sldId id="284" r:id="rId42"/>
    <p:sldId id="285" r:id="rId43"/>
    <p:sldId id="286" r:id="rId44"/>
    <p:sldId id="310" r:id="rId45"/>
    <p:sldId id="281" r:id="rId46"/>
    <p:sldId id="307" r:id="rId47"/>
    <p:sldId id="308" r:id="rId48"/>
    <p:sldId id="292" r:id="rId49"/>
    <p:sldId id="291" r:id="rId50"/>
    <p:sldId id="293" r:id="rId51"/>
    <p:sldId id="294" r:id="rId52"/>
    <p:sldId id="295" r:id="rId53"/>
    <p:sldId id="296" r:id="rId54"/>
    <p:sldId id="299" r:id="rId55"/>
    <p:sldId id="309" r:id="rId56"/>
    <p:sldId id="30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7" Type="http://schemas.openxmlformats.org/officeDocument/2006/relationships/image" Target="../media/image108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7.wmf"/><Relationship Id="rId5" Type="http://schemas.openxmlformats.org/officeDocument/2006/relationships/image" Target="../media/image96.wmf"/><Relationship Id="rId4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4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3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9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9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458200" y="61838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D6B143-6A23-4DAA-BBF9-F40C4B844C8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wmf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png"/><Relationship Id="rId5" Type="http://schemas.openxmlformats.org/officeDocument/2006/relationships/image" Target="../media/image44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63.png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9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79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69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2.wmf"/><Relationship Id="rId4" Type="http://schemas.openxmlformats.org/officeDocument/2006/relationships/image" Target="../media/image79.png"/><Relationship Id="rId9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9.wmf"/><Relationship Id="rId3" Type="http://schemas.openxmlformats.org/officeDocument/2006/relationships/image" Target="../media/image90.pn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0.png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97.wmf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2.wmf"/><Relationship Id="rId3" Type="http://schemas.openxmlformats.org/officeDocument/2006/relationships/image" Target="../media/image90.png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0.png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6.wmf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107.wmf"/><Relationship Id="rId10" Type="http://schemas.openxmlformats.org/officeDocument/2006/relationships/image" Target="../media/image106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90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1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26.png"/><Relationship Id="rId3" Type="http://schemas.openxmlformats.org/officeDocument/2006/relationships/image" Target="../media/image119.png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15.wmf"/><Relationship Id="rId1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png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2.png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121.png"/><Relationship Id="rId15" Type="http://schemas.openxmlformats.org/officeDocument/2006/relationships/image" Target="../media/image123.png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16.wmf"/><Relationship Id="rId22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37.wmf"/><Relationship Id="rId3" Type="http://schemas.openxmlformats.org/officeDocument/2006/relationships/image" Target="../media/image139.png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0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image" Target="../media/image142.png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51.pn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6.png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0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0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1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20" Type="http://schemas.openxmlformats.org/officeDocument/2006/relationships/image" Target="../media/image16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64.w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6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7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71625"/>
          <a:stretch/>
        </p:blipFill>
        <p:spPr bwMode="auto">
          <a:xfrm>
            <a:off x="304800" y="827314"/>
            <a:ext cx="8229600" cy="120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04900" y="4285563"/>
            <a:ext cx="662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Analyze the non-autonomous systems by adapting (extending) the tools we developed for autonomous systems.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01" t="48794" r="4110" b="28941"/>
          <a:stretch/>
        </p:blipFill>
        <p:spPr bwMode="auto">
          <a:xfrm>
            <a:off x="1219200" y="2421540"/>
            <a:ext cx="7545659" cy="9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01433"/>
              </p:ext>
            </p:extLst>
          </p:nvPr>
        </p:nvGraphicFramePr>
        <p:xfrm>
          <a:off x="5257416" y="3529396"/>
          <a:ext cx="718954" cy="28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416" y="3529396"/>
                        <a:ext cx="718954" cy="2879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5410201" y="3204432"/>
            <a:ext cx="206692" cy="324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0246"/>
              </p:ext>
            </p:extLst>
          </p:nvPr>
        </p:nvGraphicFramePr>
        <p:xfrm>
          <a:off x="959616" y="3336049"/>
          <a:ext cx="22066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8" name="Equation" r:id="rId6" imgW="1562040" imgH="203040" progId="Equation.DSMT4">
                  <p:embed/>
                </p:oleObj>
              </mc:Choice>
              <mc:Fallback>
                <p:oleObj name="Equation" r:id="rId6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16" y="3336049"/>
                        <a:ext cx="2206625" cy="288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3200400" y="3187441"/>
            <a:ext cx="762001" cy="3419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87725"/>
              </p:ext>
            </p:extLst>
          </p:nvPr>
        </p:nvGraphicFramePr>
        <p:xfrm>
          <a:off x="6150293" y="3510390"/>
          <a:ext cx="535211" cy="29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293" y="3510390"/>
                        <a:ext cx="535211" cy="2996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5943600" y="3195936"/>
            <a:ext cx="206692" cy="324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3152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724400"/>
            <a:ext cx="7724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086971"/>
              </p:ext>
            </p:extLst>
          </p:nvPr>
        </p:nvGraphicFramePr>
        <p:xfrm>
          <a:off x="26276" y="1405243"/>
          <a:ext cx="1802524" cy="59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Equation" r:id="rId5" imgW="1307880" imgH="431640" progId="Equation.DSMT4">
                  <p:embed/>
                </p:oleObj>
              </mc:Choice>
              <mc:Fallback>
                <p:oleObj name="Equation" r:id="rId5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6" y="1405243"/>
                        <a:ext cx="1802524" cy="5950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371600" y="1676401"/>
            <a:ext cx="1143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59118"/>
              </p:ext>
            </p:extLst>
          </p:nvPr>
        </p:nvGraphicFramePr>
        <p:xfrm>
          <a:off x="6172200" y="6284930"/>
          <a:ext cx="289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Equation" r:id="rId7" imgW="1930320" imgH="253800" progId="Equation.DSMT4">
                  <p:embed/>
                </p:oleObj>
              </mc:Choice>
              <mc:Fallback>
                <p:oleObj name="Equation" r:id="rId7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284930"/>
                        <a:ext cx="2895600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6057900" y="6248401"/>
            <a:ext cx="190500" cy="1904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05678"/>
              </p:ext>
            </p:extLst>
          </p:nvPr>
        </p:nvGraphicFramePr>
        <p:xfrm>
          <a:off x="3200400" y="6283570"/>
          <a:ext cx="1962150" cy="46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Equation" r:id="rId9" imgW="1396800" imgH="330120" progId="Equation.DSMT4">
                  <p:embed/>
                </p:oleObj>
              </mc:Choice>
              <mc:Fallback>
                <p:oleObj name="Equation" r:id="rId9" imgW="139680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283570"/>
                        <a:ext cx="1962150" cy="46378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876800" y="5867400"/>
            <a:ext cx="990600" cy="5714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10600" cy="27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66930"/>
          <a:stretch/>
        </p:blipFill>
        <p:spPr bwMode="auto">
          <a:xfrm>
            <a:off x="2438399" y="2939103"/>
            <a:ext cx="6562725" cy="1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iley Face 1"/>
          <p:cNvSpPr/>
          <p:nvPr/>
        </p:nvSpPr>
        <p:spPr>
          <a:xfrm>
            <a:off x="2552699" y="3409105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615" t="-1" r="27637" b="29663"/>
          <a:stretch/>
        </p:blipFill>
        <p:spPr bwMode="auto">
          <a:xfrm>
            <a:off x="3124199" y="4657725"/>
            <a:ext cx="4162425" cy="182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25254"/>
              </p:ext>
            </p:extLst>
          </p:nvPr>
        </p:nvGraphicFramePr>
        <p:xfrm>
          <a:off x="2371724" y="4505325"/>
          <a:ext cx="150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Equation" r:id="rId6" imgW="1002960" imgH="203040" progId="Equation.DSMT4">
                  <p:embed/>
                </p:oleObj>
              </mc:Choice>
              <mc:Fallback>
                <p:oleObj name="Equation" r:id="rId6" imgW="10029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4" y="4505325"/>
                        <a:ext cx="150495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1929349" y="2466974"/>
            <a:ext cx="1341831" cy="3895724"/>
          </a:xfrm>
          <a:custGeom>
            <a:avLst/>
            <a:gdLst>
              <a:gd name="connsiteX0" fmla="*/ 1049400 w 1301155"/>
              <a:gd name="connsiteY0" fmla="*/ 0 h 2228850"/>
              <a:gd name="connsiteX1" fmla="*/ 1258950 w 1301155"/>
              <a:gd name="connsiteY1" fmla="*/ 400050 h 2228850"/>
              <a:gd name="connsiteX2" fmla="*/ 315975 w 1301155"/>
              <a:gd name="connsiteY2" fmla="*/ 619125 h 2228850"/>
              <a:gd name="connsiteX3" fmla="*/ 1650 w 1301155"/>
              <a:gd name="connsiteY3" fmla="*/ 1695450 h 2228850"/>
              <a:gd name="connsiteX4" fmla="*/ 420750 w 1301155"/>
              <a:gd name="connsiteY4" fmla="*/ 2228850 h 2228850"/>
              <a:gd name="connsiteX0" fmla="*/ 1090076 w 1341831"/>
              <a:gd name="connsiteY0" fmla="*/ 0 h 3290973"/>
              <a:gd name="connsiteX1" fmla="*/ 1299626 w 1341831"/>
              <a:gd name="connsiteY1" fmla="*/ 400050 h 3290973"/>
              <a:gd name="connsiteX2" fmla="*/ 356651 w 1341831"/>
              <a:gd name="connsiteY2" fmla="*/ 619125 h 3290973"/>
              <a:gd name="connsiteX3" fmla="*/ 42326 w 1341831"/>
              <a:gd name="connsiteY3" fmla="*/ 1695450 h 3290973"/>
              <a:gd name="connsiteX4" fmla="*/ 1213901 w 1341831"/>
              <a:gd name="connsiteY4" fmla="*/ 3290973 h 32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831" h="3290973">
                <a:moveTo>
                  <a:pt x="1090076" y="0"/>
                </a:moveTo>
                <a:cubicBezTo>
                  <a:pt x="1255969" y="148431"/>
                  <a:pt x="1421863" y="296863"/>
                  <a:pt x="1299626" y="400050"/>
                </a:cubicBezTo>
                <a:cubicBezTo>
                  <a:pt x="1177389" y="503237"/>
                  <a:pt x="566201" y="403225"/>
                  <a:pt x="356651" y="619125"/>
                </a:cubicBezTo>
                <a:cubicBezTo>
                  <a:pt x="147101" y="835025"/>
                  <a:pt x="-100549" y="1250142"/>
                  <a:pt x="42326" y="1695450"/>
                </a:cubicBezTo>
                <a:cubicBezTo>
                  <a:pt x="185201" y="2140758"/>
                  <a:pt x="1142463" y="3200486"/>
                  <a:pt x="1213901" y="329097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933699" y="6362698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6781800" y="3517003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1180" y="3688299"/>
            <a:ext cx="3510620" cy="33749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057"/>
              </p:ext>
            </p:extLst>
          </p:nvPr>
        </p:nvGraphicFramePr>
        <p:xfrm>
          <a:off x="3886200" y="6470596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470596"/>
                        <a:ext cx="190500" cy="228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4330840" y="5345723"/>
            <a:ext cx="2205106" cy="1316334"/>
          </a:xfrm>
          <a:custGeom>
            <a:avLst/>
            <a:gdLst>
              <a:gd name="connsiteX0" fmla="*/ 0 w 2205106"/>
              <a:gd name="connsiteY0" fmla="*/ 1316334 h 1316334"/>
              <a:gd name="connsiteX1" fmla="*/ 2059912 w 2205106"/>
              <a:gd name="connsiteY1" fmla="*/ 1075174 h 1316334"/>
              <a:gd name="connsiteX2" fmla="*/ 1949380 w 2205106"/>
              <a:gd name="connsiteY2" fmla="*/ 371789 h 1316334"/>
              <a:gd name="connsiteX3" fmla="*/ 1266092 w 2205106"/>
              <a:gd name="connsiteY3" fmla="*/ 321547 h 1316334"/>
              <a:gd name="connsiteX4" fmla="*/ 1235947 w 2205106"/>
              <a:gd name="connsiteY4" fmla="*/ 0 h 13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106" h="1316334">
                <a:moveTo>
                  <a:pt x="0" y="1316334"/>
                </a:moveTo>
                <a:cubicBezTo>
                  <a:pt x="867507" y="1274466"/>
                  <a:pt x="1735015" y="1232598"/>
                  <a:pt x="2059912" y="1075174"/>
                </a:cubicBezTo>
                <a:cubicBezTo>
                  <a:pt x="2384809" y="917750"/>
                  <a:pt x="2081683" y="497393"/>
                  <a:pt x="1949380" y="371789"/>
                </a:cubicBezTo>
                <a:cubicBezTo>
                  <a:pt x="1817077" y="246185"/>
                  <a:pt x="1384997" y="383512"/>
                  <a:pt x="1266092" y="321547"/>
                </a:cubicBezTo>
                <a:cubicBezTo>
                  <a:pt x="1147187" y="259582"/>
                  <a:pt x="1242646" y="51916"/>
                  <a:pt x="1235947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1450" r="48947" b="11066"/>
          <a:stretch/>
        </p:blipFill>
        <p:spPr bwMode="auto">
          <a:xfrm>
            <a:off x="191755" y="5952465"/>
            <a:ext cx="4449439" cy="26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 cstate="print"/>
          <a:srcRect t="71606" b="18569"/>
          <a:stretch/>
        </p:blipFill>
        <p:spPr bwMode="auto">
          <a:xfrm>
            <a:off x="108909" y="5525375"/>
            <a:ext cx="8715375" cy="34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7004"/>
          <a:stretch/>
        </p:blipFill>
        <p:spPr bwMode="auto">
          <a:xfrm>
            <a:off x="191755" y="228600"/>
            <a:ext cx="8715375" cy="254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4214" r="20930" b="66930"/>
          <a:stretch/>
        </p:blipFill>
        <p:spPr bwMode="auto">
          <a:xfrm>
            <a:off x="3754837" y="2785905"/>
            <a:ext cx="5189137" cy="130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3886200" y="30480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875314" y="3416197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108184" y="2260879"/>
            <a:ext cx="1619754" cy="1266092"/>
          </a:xfrm>
          <a:custGeom>
            <a:avLst/>
            <a:gdLst>
              <a:gd name="connsiteX0" fmla="*/ 52212 w 1619754"/>
              <a:gd name="connsiteY0" fmla="*/ 0 h 1266092"/>
              <a:gd name="connsiteX1" fmla="*/ 192889 w 1619754"/>
              <a:gd name="connsiteY1" fmla="*/ 823965 h 1266092"/>
              <a:gd name="connsiteX2" fmla="*/ 1619754 w 1619754"/>
              <a:gd name="connsiteY2" fmla="*/ 1266092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754" h="1266092">
                <a:moveTo>
                  <a:pt x="52212" y="0"/>
                </a:moveTo>
                <a:cubicBezTo>
                  <a:pt x="-8078" y="306475"/>
                  <a:pt x="-68368" y="612950"/>
                  <a:pt x="192889" y="823965"/>
                </a:cubicBezTo>
                <a:cubicBezTo>
                  <a:pt x="454146" y="1034980"/>
                  <a:pt x="1373569" y="1190729"/>
                  <a:pt x="1619754" y="126609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005" t="33301" r="4453" b="47261"/>
          <a:stretch/>
        </p:blipFill>
        <p:spPr bwMode="auto">
          <a:xfrm>
            <a:off x="2918061" y="4275573"/>
            <a:ext cx="6104270" cy="8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067580" y="2753248"/>
            <a:ext cx="1027312" cy="1778559"/>
          </a:xfrm>
          <a:custGeom>
            <a:avLst/>
            <a:gdLst>
              <a:gd name="connsiteX0" fmla="*/ 1027312 w 1027312"/>
              <a:gd name="connsiteY0" fmla="*/ 0 h 1778559"/>
              <a:gd name="connsiteX1" fmla="*/ 2380 w 1027312"/>
              <a:gd name="connsiteY1" fmla="*/ 1175657 h 1778559"/>
              <a:gd name="connsiteX2" fmla="*/ 745958 w 1027312"/>
              <a:gd name="connsiteY2" fmla="*/ 1778559 h 17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12" h="1778559">
                <a:moveTo>
                  <a:pt x="1027312" y="0"/>
                </a:moveTo>
                <a:cubicBezTo>
                  <a:pt x="538292" y="439615"/>
                  <a:pt x="49272" y="879231"/>
                  <a:pt x="2380" y="1175657"/>
                </a:cubicBezTo>
                <a:cubicBezTo>
                  <a:pt x="-44512" y="1472083"/>
                  <a:pt x="615329" y="1674726"/>
                  <a:pt x="745958" y="177855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29597"/>
              </p:ext>
            </p:extLst>
          </p:nvPr>
        </p:nvGraphicFramePr>
        <p:xfrm>
          <a:off x="84525" y="3439642"/>
          <a:ext cx="3266326" cy="83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5" imgW="2679480" imgH="685800" progId="Equation.DSMT4">
                  <p:embed/>
                </p:oleObj>
              </mc:Choice>
              <mc:Fallback>
                <p:oleObj name="Equation" r:id="rId5" imgW="267948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5" y="3439642"/>
                        <a:ext cx="3266326" cy="8359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miley Face 10"/>
          <p:cNvSpPr/>
          <p:nvPr/>
        </p:nvSpPr>
        <p:spPr>
          <a:xfrm>
            <a:off x="5562600" y="5052920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17133" y="5184949"/>
            <a:ext cx="1898929" cy="834851"/>
          </a:xfrm>
          <a:custGeom>
            <a:avLst/>
            <a:gdLst>
              <a:gd name="connsiteX0" fmla="*/ 1898929 w 1898929"/>
              <a:gd name="connsiteY0" fmla="*/ 0 h 653143"/>
              <a:gd name="connsiteX1" fmla="*/ 170612 w 1898929"/>
              <a:gd name="connsiteY1" fmla="*/ 110532 h 653143"/>
              <a:gd name="connsiteX2" fmla="*/ 60080 w 1898929"/>
              <a:gd name="connsiteY2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8929" h="653143">
                <a:moveTo>
                  <a:pt x="1898929" y="0"/>
                </a:moveTo>
                <a:cubicBezTo>
                  <a:pt x="1188008" y="837"/>
                  <a:pt x="477087" y="1675"/>
                  <a:pt x="170612" y="110532"/>
                </a:cubicBezTo>
                <a:cubicBezTo>
                  <a:pt x="-135863" y="219389"/>
                  <a:pt x="65104" y="561033"/>
                  <a:pt x="60080" y="653143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09091"/>
              </p:ext>
            </p:extLst>
          </p:nvPr>
        </p:nvGraphicFramePr>
        <p:xfrm>
          <a:off x="3886200" y="1600200"/>
          <a:ext cx="3238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7" imgW="215640" imgH="164880" progId="Equation.DSMT4">
                  <p:embed/>
                </p:oleObj>
              </mc:Choice>
              <mc:Fallback>
                <p:oleObj name="Equation" r:id="rId7" imgW="215640" imgH="164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23850" cy="247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674" b="3102"/>
          <a:stretch/>
        </p:blipFill>
        <p:spPr bwMode="auto">
          <a:xfrm>
            <a:off x="1381007" y="1600200"/>
            <a:ext cx="7366502" cy="189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1606"/>
          <a:stretch/>
        </p:blipFill>
        <p:spPr bwMode="auto">
          <a:xfrm>
            <a:off x="304800" y="3657600"/>
            <a:ext cx="8715375" cy="98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4267200"/>
            <a:ext cx="3001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12" t="-1898" r="45130" b="70529"/>
          <a:stretch/>
        </p:blipFill>
        <p:spPr bwMode="auto">
          <a:xfrm>
            <a:off x="300613" y="401935"/>
            <a:ext cx="4423787" cy="10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25381"/>
            <a:ext cx="740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Smiley Face 7"/>
          <p:cNvSpPr/>
          <p:nvPr/>
        </p:nvSpPr>
        <p:spPr>
          <a:xfrm>
            <a:off x="4267200" y="4420735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68921"/>
          <a:stretch/>
        </p:blipFill>
        <p:spPr bwMode="auto">
          <a:xfrm>
            <a:off x="457200" y="533400"/>
            <a:ext cx="8368506" cy="92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06702"/>
              </p:ext>
            </p:extLst>
          </p:nvPr>
        </p:nvGraphicFramePr>
        <p:xfrm>
          <a:off x="926877" y="1354990"/>
          <a:ext cx="3870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Equation" r:id="rId4" imgW="2450880" imgH="241200" progId="Equation.DSMT4">
                  <p:embed/>
                </p:oleObj>
              </mc:Choice>
              <mc:Fallback>
                <p:oleObj name="Equation" r:id="rId4" imgW="245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877" y="1354990"/>
                        <a:ext cx="38703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46716"/>
              </p:ext>
            </p:extLst>
          </p:nvPr>
        </p:nvGraphicFramePr>
        <p:xfrm>
          <a:off x="228600" y="2451204"/>
          <a:ext cx="33893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Equation" r:id="rId6" imgW="2145960" imgH="393480" progId="Equation.DSMT4">
                  <p:embed/>
                </p:oleObj>
              </mc:Choice>
              <mc:Fallback>
                <p:oleObj name="Equation" r:id="rId6" imgW="21459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51204"/>
                        <a:ext cx="33893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6264" b="50000"/>
          <a:stretch/>
        </p:blipFill>
        <p:spPr bwMode="auto">
          <a:xfrm>
            <a:off x="640582" y="5879960"/>
            <a:ext cx="8368506" cy="4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8" cstate="print"/>
          <a:srcRect r="20598" b="66930"/>
          <a:stretch/>
        </p:blipFill>
        <p:spPr bwMode="auto">
          <a:xfrm>
            <a:off x="3835346" y="1702008"/>
            <a:ext cx="5210908" cy="1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miley Face 8"/>
          <p:cNvSpPr/>
          <p:nvPr/>
        </p:nvSpPr>
        <p:spPr>
          <a:xfrm>
            <a:off x="3798180" y="19050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798180" y="25146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t="59674" r="30097" b="19709"/>
          <a:stretch/>
        </p:blipFill>
        <p:spPr bwMode="auto">
          <a:xfrm>
            <a:off x="4012545" y="3429000"/>
            <a:ext cx="4527620" cy="92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miley Face 11"/>
          <p:cNvSpPr/>
          <p:nvPr/>
        </p:nvSpPr>
        <p:spPr>
          <a:xfrm>
            <a:off x="3798180" y="3782069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3005" t="33301" r="4453" b="47261"/>
          <a:stretch/>
        </p:blipFill>
        <p:spPr bwMode="auto">
          <a:xfrm>
            <a:off x="2904818" y="4711497"/>
            <a:ext cx="6104270" cy="8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miley Face 13"/>
          <p:cNvSpPr/>
          <p:nvPr/>
        </p:nvSpPr>
        <p:spPr>
          <a:xfrm>
            <a:off x="2514600" y="4837123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67580" y="2753248"/>
            <a:ext cx="1027312" cy="1958249"/>
          </a:xfrm>
          <a:custGeom>
            <a:avLst/>
            <a:gdLst>
              <a:gd name="connsiteX0" fmla="*/ 1027312 w 1027312"/>
              <a:gd name="connsiteY0" fmla="*/ 0 h 1778559"/>
              <a:gd name="connsiteX1" fmla="*/ 2380 w 1027312"/>
              <a:gd name="connsiteY1" fmla="*/ 1175657 h 1778559"/>
              <a:gd name="connsiteX2" fmla="*/ 745958 w 1027312"/>
              <a:gd name="connsiteY2" fmla="*/ 1778559 h 17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12" h="1778559">
                <a:moveTo>
                  <a:pt x="1027312" y="0"/>
                </a:moveTo>
                <a:cubicBezTo>
                  <a:pt x="538292" y="439615"/>
                  <a:pt x="49272" y="879231"/>
                  <a:pt x="2380" y="1175657"/>
                </a:cubicBezTo>
                <a:cubicBezTo>
                  <a:pt x="-44512" y="1472083"/>
                  <a:pt x="615329" y="1674726"/>
                  <a:pt x="745958" y="177855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888609"/>
              </p:ext>
            </p:extLst>
          </p:nvPr>
        </p:nvGraphicFramePr>
        <p:xfrm>
          <a:off x="84525" y="3495932"/>
          <a:ext cx="3046374" cy="77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Equation" r:id="rId9" imgW="2679480" imgH="685800" progId="Equation.DSMT4">
                  <p:embed/>
                </p:oleObj>
              </mc:Choice>
              <mc:Fallback>
                <p:oleObj name="Equation" r:id="rId9" imgW="26794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5" y="3495932"/>
                        <a:ext cx="3046374" cy="7796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0000"/>
          <a:stretch/>
        </p:blipFill>
        <p:spPr bwMode="auto">
          <a:xfrm>
            <a:off x="407652" y="609600"/>
            <a:ext cx="836850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21432"/>
              </p:ext>
            </p:extLst>
          </p:nvPr>
        </p:nvGraphicFramePr>
        <p:xfrm>
          <a:off x="1185863" y="2427288"/>
          <a:ext cx="1704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Equation" r:id="rId4" imgW="1079280" imgH="457200" progId="Equation.DSMT4">
                  <p:embed/>
                </p:oleObj>
              </mc:Choice>
              <mc:Fallback>
                <p:oleObj name="Equation" r:id="rId4" imgW="1079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2427288"/>
                        <a:ext cx="1704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r="20598" b="66930"/>
          <a:stretch/>
        </p:blipFill>
        <p:spPr bwMode="auto">
          <a:xfrm>
            <a:off x="3745797" y="2147280"/>
            <a:ext cx="5210908" cy="1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iley Face 5"/>
          <p:cNvSpPr/>
          <p:nvPr/>
        </p:nvSpPr>
        <p:spPr>
          <a:xfrm>
            <a:off x="3708631" y="2350272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708631" y="2959872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t="59674" r="30097" b="19709"/>
          <a:stretch/>
        </p:blipFill>
        <p:spPr bwMode="auto">
          <a:xfrm>
            <a:off x="3893544" y="3716675"/>
            <a:ext cx="4527620" cy="92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miley Face 8"/>
          <p:cNvSpPr/>
          <p:nvPr/>
        </p:nvSpPr>
        <p:spPr>
          <a:xfrm>
            <a:off x="2572548" y="535505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3005" t="33301" r="4453" b="47261"/>
          <a:stretch/>
        </p:blipFill>
        <p:spPr bwMode="auto">
          <a:xfrm>
            <a:off x="2815269" y="5156769"/>
            <a:ext cx="6104270" cy="8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1978031" y="3198520"/>
            <a:ext cx="1027312" cy="1958249"/>
          </a:xfrm>
          <a:custGeom>
            <a:avLst/>
            <a:gdLst>
              <a:gd name="connsiteX0" fmla="*/ 1027312 w 1027312"/>
              <a:gd name="connsiteY0" fmla="*/ 0 h 1778559"/>
              <a:gd name="connsiteX1" fmla="*/ 2380 w 1027312"/>
              <a:gd name="connsiteY1" fmla="*/ 1175657 h 1778559"/>
              <a:gd name="connsiteX2" fmla="*/ 745958 w 1027312"/>
              <a:gd name="connsiteY2" fmla="*/ 1778559 h 177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312" h="1778559">
                <a:moveTo>
                  <a:pt x="1027312" y="0"/>
                </a:moveTo>
                <a:cubicBezTo>
                  <a:pt x="538292" y="439615"/>
                  <a:pt x="49272" y="879231"/>
                  <a:pt x="2380" y="1175657"/>
                </a:cubicBezTo>
                <a:cubicBezTo>
                  <a:pt x="-44512" y="1472083"/>
                  <a:pt x="615329" y="1674726"/>
                  <a:pt x="745958" y="177855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63943"/>
              </p:ext>
            </p:extLst>
          </p:nvPr>
        </p:nvGraphicFramePr>
        <p:xfrm>
          <a:off x="629497" y="4408424"/>
          <a:ext cx="187642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7" imgW="1650960" imgH="203040" progId="Equation.DSMT4">
                  <p:embed/>
                </p:oleObj>
              </mc:Choice>
              <mc:Fallback>
                <p:oleObj name="Equation" r:id="rId7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97" y="4408424"/>
                        <a:ext cx="1876425" cy="230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miley Face 13"/>
          <p:cNvSpPr/>
          <p:nvPr/>
        </p:nvSpPr>
        <p:spPr>
          <a:xfrm>
            <a:off x="3605169" y="3810000"/>
            <a:ext cx="228600" cy="215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32493"/>
              </p:ext>
            </p:extLst>
          </p:nvPr>
        </p:nvGraphicFramePr>
        <p:xfrm>
          <a:off x="4419600" y="4638612"/>
          <a:ext cx="216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38612"/>
                        <a:ext cx="2165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5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28125"/>
          <a:stretch>
            <a:fillRect/>
          </a:stretch>
        </p:blipFill>
        <p:spPr bwMode="auto">
          <a:xfrm>
            <a:off x="304800" y="748602"/>
            <a:ext cx="796124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59" y="2806002"/>
            <a:ext cx="8286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75923"/>
              </p:ext>
            </p:extLst>
          </p:nvPr>
        </p:nvGraphicFramePr>
        <p:xfrm>
          <a:off x="6477000" y="2539302"/>
          <a:ext cx="82591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2539302"/>
                        <a:ext cx="82591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4953000" y="2806002"/>
            <a:ext cx="1524000" cy="3181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51341"/>
              </p:ext>
            </p:extLst>
          </p:nvPr>
        </p:nvGraphicFramePr>
        <p:xfrm>
          <a:off x="7010400" y="1219200"/>
          <a:ext cx="16192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9" name="Equation" r:id="rId7" imgW="1079280" imgH="177480" progId="Equation.DSMT4">
                  <p:embed/>
                </p:oleObj>
              </mc:Choice>
              <mc:Fallback>
                <p:oleObj name="Equation" r:id="rId7" imgW="1079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161925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705600" y="1371600"/>
            <a:ext cx="304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5017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724400" y="2286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58017"/>
              </p:ext>
            </p:extLst>
          </p:nvPr>
        </p:nvGraphicFramePr>
        <p:xfrm>
          <a:off x="3124200" y="3810000"/>
          <a:ext cx="2049074" cy="67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049074" cy="67389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64256"/>
              </p:ext>
            </p:extLst>
          </p:nvPr>
        </p:nvGraphicFramePr>
        <p:xfrm>
          <a:off x="5334000" y="24257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25700"/>
                        <a:ext cx="381000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2" y="1524000"/>
            <a:ext cx="854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86026"/>
              </p:ext>
            </p:extLst>
          </p:nvPr>
        </p:nvGraphicFramePr>
        <p:xfrm>
          <a:off x="4185138" y="641350"/>
          <a:ext cx="13144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" name="Equation" r:id="rId4" imgW="965160" imgH="177480" progId="Equation.DSMT4">
                  <p:embed/>
                </p:oleObj>
              </mc:Choice>
              <mc:Fallback>
                <p:oleObj name="Equation" r:id="rId4" imgW="965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5138" y="641350"/>
                        <a:ext cx="1314450" cy="241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3048000" y="762000"/>
            <a:ext cx="1143000" cy="12392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35651"/>
              </p:ext>
            </p:extLst>
          </p:nvPr>
        </p:nvGraphicFramePr>
        <p:xfrm>
          <a:off x="2057400" y="685800"/>
          <a:ext cx="24923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249237" cy="249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524000" y="990600"/>
            <a:ext cx="571500" cy="9755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779552"/>
              </p:ext>
            </p:extLst>
          </p:nvPr>
        </p:nvGraphicFramePr>
        <p:xfrm>
          <a:off x="2667000" y="640041"/>
          <a:ext cx="2000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0" name="Equation" r:id="rId8" imgW="101520" imgH="164880" progId="Equation.DSMT4">
                  <p:embed/>
                </p:oleObj>
              </mc:Choice>
              <mc:Fallback>
                <p:oleObj name="Equation" r:id="rId8" imgW="10152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40041"/>
                        <a:ext cx="200025" cy="325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095500" y="965479"/>
            <a:ext cx="571500" cy="9755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93797"/>
              </p:ext>
            </p:extLst>
          </p:nvPr>
        </p:nvGraphicFramePr>
        <p:xfrm>
          <a:off x="2399289" y="4206949"/>
          <a:ext cx="404793" cy="33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289" y="4206949"/>
                        <a:ext cx="404793" cy="3369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2095500" y="3573447"/>
            <a:ext cx="506186" cy="5895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45789"/>
              </p:ext>
            </p:extLst>
          </p:nvPr>
        </p:nvGraphicFramePr>
        <p:xfrm>
          <a:off x="4114800" y="2209800"/>
          <a:ext cx="42719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2" name="Equation" r:id="rId12" imgW="2705040" imgH="228600" progId="Equation.DSMT4">
                  <p:embed/>
                </p:oleObj>
              </mc:Choice>
              <mc:Fallback>
                <p:oleObj name="Equation" r:id="rId12" imgW="27050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4271963" cy="361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37927"/>
              </p:ext>
            </p:extLst>
          </p:nvPr>
        </p:nvGraphicFramePr>
        <p:xfrm>
          <a:off x="4191000" y="3771629"/>
          <a:ext cx="37099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" name="Equation" r:id="rId14" imgW="2349360" imgH="253800" progId="Equation.DSMT4">
                  <p:embed/>
                </p:oleObj>
              </mc:Choice>
              <mc:Fallback>
                <p:oleObj name="Equation" r:id="rId14" imgW="23493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71629"/>
                        <a:ext cx="3709987" cy="4016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00396"/>
              </p:ext>
            </p:extLst>
          </p:nvPr>
        </p:nvGraphicFramePr>
        <p:xfrm>
          <a:off x="3876675" y="2971800"/>
          <a:ext cx="4592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4" name="Equation" r:id="rId16" imgW="2908080" imgH="241200" progId="Equation.DSMT4">
                  <p:embed/>
                </p:oleObj>
              </mc:Choice>
              <mc:Fallback>
                <p:oleObj name="Equation" r:id="rId16" imgW="29080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971800"/>
                        <a:ext cx="4592638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9395"/>
              </p:ext>
            </p:extLst>
          </p:nvPr>
        </p:nvGraphicFramePr>
        <p:xfrm>
          <a:off x="3623044" y="4648200"/>
          <a:ext cx="464586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" name="Equation" r:id="rId18" imgW="2781000" imgH="228600" progId="Equation.DSMT4">
                  <p:embed/>
                </p:oleObj>
              </mc:Choice>
              <mc:Fallback>
                <p:oleObj name="Equation" r:id="rId18" imgW="2781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044" y="4648200"/>
                        <a:ext cx="4645867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3124200" y="3677698"/>
            <a:ext cx="381000" cy="9705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52401" y="2982504"/>
            <a:ext cx="457199" cy="2360889"/>
          </a:xfrm>
          <a:custGeom>
            <a:avLst/>
            <a:gdLst>
              <a:gd name="connsiteX0" fmla="*/ 176259 w 357129"/>
              <a:gd name="connsiteY0" fmla="*/ 1257245 h 1257245"/>
              <a:gd name="connsiteX1" fmla="*/ 5437 w 357129"/>
              <a:gd name="connsiteY1" fmla="*/ 182071 h 1257245"/>
              <a:gd name="connsiteX2" fmla="*/ 357129 w 357129"/>
              <a:gd name="connsiteY2" fmla="*/ 11249 h 12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29" h="1257245">
                <a:moveTo>
                  <a:pt x="176259" y="1257245"/>
                </a:moveTo>
                <a:cubicBezTo>
                  <a:pt x="75775" y="823491"/>
                  <a:pt x="-24708" y="389737"/>
                  <a:pt x="5437" y="182071"/>
                </a:cubicBezTo>
                <a:cubicBezTo>
                  <a:pt x="35582" y="-25595"/>
                  <a:pt x="141089" y="-8848"/>
                  <a:pt x="357129" y="1124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2199"/>
              </p:ext>
            </p:extLst>
          </p:nvPr>
        </p:nvGraphicFramePr>
        <p:xfrm>
          <a:off x="369363" y="5181600"/>
          <a:ext cx="443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6" name="Equation" r:id="rId20" imgW="2806560" imgH="393480" progId="Equation.DSMT4">
                  <p:embed/>
                </p:oleObj>
              </mc:Choice>
              <mc:Fallback>
                <p:oleObj name="Equation" r:id="rId20" imgW="2806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3" y="5181600"/>
                        <a:ext cx="443230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2895600" y="3657600"/>
            <a:ext cx="685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74" y="653143"/>
            <a:ext cx="8689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078302"/>
              </p:ext>
            </p:extLst>
          </p:nvPr>
        </p:nvGraphicFramePr>
        <p:xfrm>
          <a:off x="551273" y="4572349"/>
          <a:ext cx="4432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4" imgW="2806560" imgH="393480" progId="Equation.DSMT4">
                  <p:embed/>
                </p:oleObj>
              </mc:Choice>
              <mc:Fallback>
                <p:oleObj name="Equation" r:id="rId4" imgW="28065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73" y="4572349"/>
                        <a:ext cx="443230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225675" y="3626254"/>
            <a:ext cx="357129" cy="1257245"/>
          </a:xfrm>
          <a:custGeom>
            <a:avLst/>
            <a:gdLst>
              <a:gd name="connsiteX0" fmla="*/ 176259 w 357129"/>
              <a:gd name="connsiteY0" fmla="*/ 1257245 h 1257245"/>
              <a:gd name="connsiteX1" fmla="*/ 5437 w 357129"/>
              <a:gd name="connsiteY1" fmla="*/ 182071 h 1257245"/>
              <a:gd name="connsiteX2" fmla="*/ 357129 w 357129"/>
              <a:gd name="connsiteY2" fmla="*/ 11249 h 12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29" h="1257245">
                <a:moveTo>
                  <a:pt x="176259" y="1257245"/>
                </a:moveTo>
                <a:cubicBezTo>
                  <a:pt x="75775" y="823491"/>
                  <a:pt x="-24708" y="389737"/>
                  <a:pt x="5437" y="182071"/>
                </a:cubicBezTo>
                <a:cubicBezTo>
                  <a:pt x="35582" y="-25595"/>
                  <a:pt x="141089" y="-8848"/>
                  <a:pt x="357129" y="1124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038600" y="2133600"/>
            <a:ext cx="16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50476" y="2580477"/>
            <a:ext cx="30979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/>
          <a:stretch/>
        </p:blipFill>
        <p:spPr bwMode="auto">
          <a:xfrm>
            <a:off x="244983" y="645468"/>
            <a:ext cx="4327017" cy="34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2278" y="3928646"/>
            <a:ext cx="849195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(t)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5172" y="1499998"/>
            <a:ext cx="533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41021" y="1499998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=3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35834" y="42446"/>
            <a:ext cx="27812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Response not </a:t>
            </a:r>
            <a:r>
              <a:rPr lang="en-US" dirty="0"/>
              <a:t>affected by t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/>
          <a:stretch/>
        </p:blipFill>
        <p:spPr bwMode="auto">
          <a:xfrm>
            <a:off x="4572000" y="3124199"/>
            <a:ext cx="4436900" cy="349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3269" y="489896"/>
            <a:ext cx="174721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x(t) versus time (t)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68472" y="1499998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=6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1499998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=9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918857" y="4458250"/>
            <a:ext cx="762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x(t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)=3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73202" y="4440275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=3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64272" y="4969877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=6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001000" y="4953000"/>
            <a:ext cx="56600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=9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6271" y="4457152"/>
            <a:ext cx="57699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</a:t>
            </a:r>
            <a:r>
              <a:rPr lang="en-US" sz="1600" baseline="-25000" dirty="0" smtClean="0"/>
              <a:t>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888086"/>
            <a:ext cx="762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x(t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)=3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0666" y="2850861"/>
            <a:ext cx="174721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x(t) versus time (t)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504051" y="6477000"/>
            <a:ext cx="849195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(t)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271154" y="4937768"/>
            <a:ext cx="51162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x(t)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8703" y="2375943"/>
            <a:ext cx="51162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x(t)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740285" y="2387987"/>
            <a:ext cx="251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Response depends on 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42916"/>
              </p:ext>
            </p:extLst>
          </p:nvPr>
        </p:nvGraphicFramePr>
        <p:xfrm>
          <a:off x="1902278" y="914400"/>
          <a:ext cx="818125" cy="3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5" imgW="444240" imgH="177480" progId="Equation.DSMT4">
                  <p:embed/>
                </p:oleObj>
              </mc:Choice>
              <mc:Fallback>
                <p:oleObj name="Equation" r:id="rId5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2278" y="914400"/>
                        <a:ext cx="818125" cy="32725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68306"/>
              </p:ext>
            </p:extLst>
          </p:nvPr>
        </p:nvGraphicFramePr>
        <p:xfrm>
          <a:off x="6175375" y="3429000"/>
          <a:ext cx="11477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429000"/>
                        <a:ext cx="1147763" cy="32702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52700" y="196746"/>
            <a:ext cx="339830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Autonomous vs. Nonautonomous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10957" y="4316770"/>
            <a:ext cx="147444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Autonomous 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31125" y="5715000"/>
            <a:ext cx="179504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Nonautonomous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2" y="1219200"/>
            <a:ext cx="9036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6553200" y="2486967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29298"/>
              </p:ext>
            </p:extLst>
          </p:nvPr>
        </p:nvGraphicFramePr>
        <p:xfrm>
          <a:off x="2362200" y="3777343"/>
          <a:ext cx="2514600" cy="33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7" name="Equation" r:id="rId4" imgW="1422360" imgH="203040" progId="Equation.DSMT4">
                  <p:embed/>
                </p:oleObj>
              </mc:Choice>
              <mc:Fallback>
                <p:oleObj name="Equation" r:id="rId4" imgW="14223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77343"/>
                        <a:ext cx="2514600" cy="33745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86200" y="3124200"/>
            <a:ext cx="259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26670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859976"/>
              </p:ext>
            </p:extLst>
          </p:nvPr>
        </p:nvGraphicFramePr>
        <p:xfrm>
          <a:off x="3733800" y="861237"/>
          <a:ext cx="633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name="Equation" r:id="rId6" imgW="380880" imgH="228600" progId="Equation.DSMT4">
                  <p:embed/>
                </p:oleObj>
              </mc:Choice>
              <mc:Fallback>
                <p:oleObj name="Equation" r:id="rId6" imgW="3808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61237"/>
                        <a:ext cx="633413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81470"/>
              </p:ext>
            </p:extLst>
          </p:nvPr>
        </p:nvGraphicFramePr>
        <p:xfrm>
          <a:off x="6553200" y="806302"/>
          <a:ext cx="655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"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06302"/>
                        <a:ext cx="655637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2590800" y="1066800"/>
            <a:ext cx="1143000" cy="11630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34000" y="1047307"/>
            <a:ext cx="1143000" cy="11630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581400"/>
            <a:ext cx="411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891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2362200" y="3429000"/>
            <a:ext cx="2743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5608" b="44382"/>
          <a:stretch/>
        </p:blipFill>
        <p:spPr bwMode="auto">
          <a:xfrm>
            <a:off x="228600" y="2743200"/>
            <a:ext cx="7743825" cy="22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236935"/>
              </p:ext>
            </p:extLst>
          </p:nvPr>
        </p:nvGraphicFramePr>
        <p:xfrm>
          <a:off x="3994150" y="2078038"/>
          <a:ext cx="10287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" name="Equation" r:id="rId4" imgW="520560" imgH="342720" progId="Equation.DSMT4">
                  <p:embed/>
                </p:oleObj>
              </mc:Choice>
              <mc:Fallback>
                <p:oleObj name="Equation" r:id="rId4" imgW="520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4150" y="2078038"/>
                        <a:ext cx="1028700" cy="873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5918" b="75416"/>
          <a:stretch/>
        </p:blipFill>
        <p:spPr bwMode="auto">
          <a:xfrm>
            <a:off x="20097" y="685800"/>
            <a:ext cx="57367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5810"/>
              </p:ext>
            </p:extLst>
          </p:nvPr>
        </p:nvGraphicFramePr>
        <p:xfrm>
          <a:off x="5638800" y="2186248"/>
          <a:ext cx="2895600" cy="65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1" name="Equation" r:id="rId6" imgW="1904760" imgH="431640" progId="Equation.DSMT4">
                  <p:embed/>
                </p:oleObj>
              </mc:Choice>
              <mc:Fallback>
                <p:oleObj name="Equation" r:id="rId6" imgW="190476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86248"/>
                        <a:ext cx="2895600" cy="6567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24245"/>
              </p:ext>
            </p:extLst>
          </p:nvPr>
        </p:nvGraphicFramePr>
        <p:xfrm>
          <a:off x="4267200" y="4419600"/>
          <a:ext cx="1920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2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19600"/>
                        <a:ext cx="192087" cy="2317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16979"/>
              </p:ext>
            </p:extLst>
          </p:nvPr>
        </p:nvGraphicFramePr>
        <p:xfrm>
          <a:off x="2872534" y="3505199"/>
          <a:ext cx="27400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" name="Equation" r:id="rId10" imgW="1803240" imgH="203040" progId="Equation.DSMT4">
                  <p:embed/>
                </p:oleObj>
              </mc:Choice>
              <mc:Fallback>
                <p:oleObj name="Equation" r:id="rId10" imgW="18032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534" y="3505199"/>
                        <a:ext cx="2740025" cy="307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98595"/>
              </p:ext>
            </p:extLst>
          </p:nvPr>
        </p:nvGraphicFramePr>
        <p:xfrm>
          <a:off x="6553200" y="1357977"/>
          <a:ext cx="16986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4" name="Equation" r:id="rId12" imgW="1117440" imgH="203040" progId="Equation.DSMT4">
                  <p:embed/>
                </p:oleObj>
              </mc:Choice>
              <mc:Fallback>
                <p:oleObj name="Equation" r:id="rId12" imgW="11174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57977"/>
                        <a:ext cx="1698625" cy="309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5390707" y="1524000"/>
            <a:ext cx="1010093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9426"/>
              </p:ext>
            </p:extLst>
          </p:nvPr>
        </p:nvGraphicFramePr>
        <p:xfrm>
          <a:off x="354013" y="2452688"/>
          <a:ext cx="15843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5" name="Equation" r:id="rId14" imgW="1041120" imgH="177480" progId="Equation.DSMT4">
                  <p:embed/>
                </p:oleObj>
              </mc:Choice>
              <mc:Fallback>
                <p:oleObj name="Equation" r:id="rId14" imgW="1041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452688"/>
                        <a:ext cx="1584325" cy="271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24390"/>
              </p:ext>
            </p:extLst>
          </p:nvPr>
        </p:nvGraphicFramePr>
        <p:xfrm>
          <a:off x="7007225" y="3505200"/>
          <a:ext cx="19304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6" name="Equation" r:id="rId16" imgW="1269720" imgH="203040" progId="Equation.DSMT4">
                  <p:embed/>
                </p:oleObj>
              </mc:Choice>
              <mc:Fallback>
                <p:oleObj name="Equation" r:id="rId16" imgW="12697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3505200"/>
                        <a:ext cx="1930400" cy="307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524000" y="2743200"/>
            <a:ext cx="457201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6553201" y="3505200"/>
            <a:ext cx="454024" cy="1539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47968"/>
              </p:ext>
            </p:extLst>
          </p:nvPr>
        </p:nvGraphicFramePr>
        <p:xfrm>
          <a:off x="2338414" y="4800600"/>
          <a:ext cx="11001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7" name="Equation" r:id="rId18" imgW="723600" imgH="431640" progId="Equation.DSMT4">
                  <p:embed/>
                </p:oleObj>
              </mc:Choice>
              <mc:Fallback>
                <p:oleObj name="Equation" r:id="rId18" imgW="7236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414" y="4800600"/>
                        <a:ext cx="1100138" cy="654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6" y="4495800"/>
            <a:ext cx="6360554" cy="203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888" t="57104"/>
          <a:stretch/>
        </p:blipFill>
        <p:spPr bwMode="auto">
          <a:xfrm>
            <a:off x="280987" y="1147658"/>
            <a:ext cx="7210425" cy="31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2678" t="19020" r="31378" b="72875"/>
          <a:stretch/>
        </p:blipFill>
        <p:spPr bwMode="auto">
          <a:xfrm>
            <a:off x="206881" y="544757"/>
            <a:ext cx="2783394" cy="60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72823"/>
              </p:ext>
            </p:extLst>
          </p:nvPr>
        </p:nvGraphicFramePr>
        <p:xfrm>
          <a:off x="4855081" y="2221157"/>
          <a:ext cx="19208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081" y="2221157"/>
                        <a:ext cx="192088" cy="250825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50281" y="2346569"/>
            <a:ext cx="304800" cy="3317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991571" y="2698454"/>
            <a:ext cx="528299" cy="321547"/>
          </a:xfrm>
          <a:custGeom>
            <a:avLst/>
            <a:gdLst>
              <a:gd name="connsiteX0" fmla="*/ 452176 w 528299"/>
              <a:gd name="connsiteY0" fmla="*/ 0 h 321547"/>
              <a:gd name="connsiteX1" fmla="*/ 492369 w 528299"/>
              <a:gd name="connsiteY1" fmla="*/ 251208 h 321547"/>
              <a:gd name="connsiteX2" fmla="*/ 0 w 528299"/>
              <a:gd name="connsiteY2" fmla="*/ 321547 h 3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299" h="321547">
                <a:moveTo>
                  <a:pt x="452176" y="0"/>
                </a:moveTo>
                <a:cubicBezTo>
                  <a:pt x="509954" y="98808"/>
                  <a:pt x="567732" y="197617"/>
                  <a:pt x="492369" y="251208"/>
                </a:cubicBezTo>
                <a:cubicBezTo>
                  <a:pt x="417006" y="304799"/>
                  <a:pt x="66989" y="298101"/>
                  <a:pt x="0" y="321547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90535"/>
              </p:ext>
            </p:extLst>
          </p:nvPr>
        </p:nvGraphicFramePr>
        <p:xfrm>
          <a:off x="6477000" y="4208235"/>
          <a:ext cx="2297112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7" imgW="1511280" imgH="888840" progId="Equation.DSMT4">
                  <p:embed/>
                </p:oleObj>
              </mc:Choice>
              <mc:Fallback>
                <p:oleObj name="Equation" r:id="rId7" imgW="151128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08235"/>
                        <a:ext cx="2297112" cy="1354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3886200" y="3172401"/>
            <a:ext cx="528299" cy="160773"/>
          </a:xfrm>
          <a:custGeom>
            <a:avLst/>
            <a:gdLst>
              <a:gd name="connsiteX0" fmla="*/ 452176 w 528299"/>
              <a:gd name="connsiteY0" fmla="*/ 0 h 321547"/>
              <a:gd name="connsiteX1" fmla="*/ 492369 w 528299"/>
              <a:gd name="connsiteY1" fmla="*/ 251208 h 321547"/>
              <a:gd name="connsiteX2" fmla="*/ 0 w 528299"/>
              <a:gd name="connsiteY2" fmla="*/ 321547 h 3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299" h="321547">
                <a:moveTo>
                  <a:pt x="452176" y="0"/>
                </a:moveTo>
                <a:cubicBezTo>
                  <a:pt x="509954" y="98808"/>
                  <a:pt x="567732" y="197617"/>
                  <a:pt x="492369" y="251208"/>
                </a:cubicBezTo>
                <a:cubicBezTo>
                  <a:pt x="417006" y="304799"/>
                  <a:pt x="66989" y="298101"/>
                  <a:pt x="0" y="321547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1"/>
            <a:endCxn id="11" idx="1"/>
          </p:cNvCxnSpPr>
          <p:nvPr/>
        </p:nvCxnSpPr>
        <p:spPr>
          <a:xfrm flipH="1" flipV="1">
            <a:off x="4378569" y="3298005"/>
            <a:ext cx="2098431" cy="158729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49782"/>
              </p:ext>
            </p:extLst>
          </p:nvPr>
        </p:nvGraphicFramePr>
        <p:xfrm>
          <a:off x="5519870" y="2902526"/>
          <a:ext cx="166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Equation" r:id="rId9" imgW="1091880" imgH="177480" progId="Equation.DSMT4">
                  <p:embed/>
                </p:oleObj>
              </mc:Choice>
              <mc:Fallback>
                <p:oleObj name="Equation" r:id="rId9" imgW="10918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870" y="2902526"/>
                        <a:ext cx="1660525" cy="269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/>
          <p:cNvSpPr/>
          <p:nvPr/>
        </p:nvSpPr>
        <p:spPr>
          <a:xfrm>
            <a:off x="2438400" y="50292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657600" y="5001201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5313484" y="5045702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161858" y="5514915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49" y="751826"/>
            <a:ext cx="83581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82600" y="3114026"/>
            <a:ext cx="115490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78987" y="3157960"/>
            <a:ext cx="2920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7800"/>
              </p:ext>
            </p:extLst>
          </p:nvPr>
        </p:nvGraphicFramePr>
        <p:xfrm>
          <a:off x="854707" y="3908292"/>
          <a:ext cx="66484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4" imgW="4267080" imgH="203040" progId="Equation.DSMT4">
                  <p:embed/>
                </p:oleObj>
              </mc:Choice>
              <mc:Fallback>
                <p:oleObj name="Equation" r:id="rId4" imgW="42670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07" y="3908292"/>
                        <a:ext cx="6648450" cy="309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881"/>
          <a:stretch/>
        </p:blipFill>
        <p:spPr bwMode="auto">
          <a:xfrm>
            <a:off x="1143000" y="1626158"/>
            <a:ext cx="77497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65029"/>
              </p:ext>
            </p:extLst>
          </p:nvPr>
        </p:nvGraphicFramePr>
        <p:xfrm>
          <a:off x="5486400" y="2340769"/>
          <a:ext cx="22018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9" name="Equation" r:id="rId4" imgW="1447560" imgH="228600" progId="Equation.DSMT4">
                  <p:embed/>
                </p:oleObj>
              </mc:Choice>
              <mc:Fallback>
                <p:oleObj name="Equation" r:id="rId4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40769"/>
                        <a:ext cx="2201862" cy="3476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96380"/>
              </p:ext>
            </p:extLst>
          </p:nvPr>
        </p:nvGraphicFramePr>
        <p:xfrm>
          <a:off x="4133850" y="954088"/>
          <a:ext cx="29749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0" name="Equation" r:id="rId6" imgW="1955520" imgH="203040" progId="Equation.DSMT4">
                  <p:embed/>
                </p:oleObj>
              </mc:Choice>
              <mc:Fallback>
                <p:oleObj name="Equation" r:id="rId6" imgW="19555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954088"/>
                        <a:ext cx="2974975" cy="309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429000" y="2514600"/>
            <a:ext cx="1905000" cy="45720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2819400" y="1108869"/>
            <a:ext cx="1314450" cy="87233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3009"/>
              </p:ext>
            </p:extLst>
          </p:nvPr>
        </p:nvGraphicFramePr>
        <p:xfrm>
          <a:off x="5883275" y="2808288"/>
          <a:ext cx="30321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1" name="Equation" r:id="rId8" imgW="1993680" imgH="457200" progId="Equation.DSMT4">
                  <p:embed/>
                </p:oleObj>
              </mc:Choice>
              <mc:Fallback>
                <p:oleObj name="Equation" r:id="rId8" imgW="19936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808288"/>
                        <a:ext cx="3032125" cy="6969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4648200" y="3124200"/>
            <a:ext cx="12954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68244"/>
              </p:ext>
            </p:extLst>
          </p:nvPr>
        </p:nvGraphicFramePr>
        <p:xfrm>
          <a:off x="304800" y="4826558"/>
          <a:ext cx="29924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2" name="Equation" r:id="rId10" imgW="1968480" imgH="431640" progId="Equation.DSMT4">
                  <p:embed/>
                </p:oleObj>
              </mc:Choice>
              <mc:Fallback>
                <p:oleObj name="Equation" r:id="rId10" imgW="1968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26558"/>
                        <a:ext cx="2992438" cy="654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609600" y="3454958"/>
            <a:ext cx="1257300" cy="111704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54369"/>
              </p:ext>
            </p:extLst>
          </p:nvPr>
        </p:nvGraphicFramePr>
        <p:xfrm>
          <a:off x="5715000" y="3959225"/>
          <a:ext cx="1717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Equation" r:id="rId12" imgW="1130040" imgH="203040" progId="Equation.DSMT4">
                  <p:embed/>
                </p:oleObj>
              </mc:Choice>
              <mc:Fallback>
                <p:oleObj name="Equation" r:id="rId12" imgW="113004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59225"/>
                        <a:ext cx="1717675" cy="307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219200"/>
            <a:ext cx="858422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0" y="164725"/>
            <a:ext cx="344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1 of Perturbation Analysis</a:t>
            </a:r>
            <a:endParaRPr lang="en-US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7597"/>
              </p:ext>
            </p:extLst>
          </p:nvPr>
        </p:nvGraphicFramePr>
        <p:xfrm>
          <a:off x="447675" y="582613"/>
          <a:ext cx="1695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8" name="Equation" r:id="rId3" imgW="1130040" imgH="228600" progId="Equation.DSMT4">
                  <p:embed/>
                </p:oleObj>
              </mc:Choice>
              <mc:Fallback>
                <p:oleObj name="Equation" r:id="rId3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582613"/>
                        <a:ext cx="16954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59963"/>
              </p:ext>
            </p:extLst>
          </p:nvPr>
        </p:nvGraphicFramePr>
        <p:xfrm>
          <a:off x="407988" y="990600"/>
          <a:ext cx="21907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" name="Equation" r:id="rId5" imgW="1460160" imgH="1041120" progId="Equation.DSMT4">
                  <p:embed/>
                </p:oleObj>
              </mc:Choice>
              <mc:Fallback>
                <p:oleObj name="Equation" r:id="rId5" imgW="14601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990600"/>
                        <a:ext cx="21907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85900" y="534057"/>
            <a:ext cx="647700" cy="3868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367018"/>
              </p:ext>
            </p:extLst>
          </p:nvPr>
        </p:nvGraphicFramePr>
        <p:xfrm>
          <a:off x="3352800" y="3886200"/>
          <a:ext cx="285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0" name="Equation" r:id="rId7" imgW="1904760" imgH="431640" progId="Equation.DSMT4">
                  <p:embed/>
                </p:oleObj>
              </mc:Choice>
              <mc:Fallback>
                <p:oleObj name="Equation" r:id="rId7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86200"/>
                        <a:ext cx="2857500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32283"/>
              </p:ext>
            </p:extLst>
          </p:nvPr>
        </p:nvGraphicFramePr>
        <p:xfrm>
          <a:off x="746050" y="2514600"/>
          <a:ext cx="40957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1" name="Equation" r:id="rId9" imgW="2730240" imgH="1346040" progId="Equation.DSMT4">
                  <p:embed/>
                </p:oleObj>
              </mc:Choice>
              <mc:Fallback>
                <p:oleObj name="Equation" r:id="rId9" imgW="273024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050" y="2514600"/>
                        <a:ext cx="40957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492716"/>
              </p:ext>
            </p:extLst>
          </p:nvPr>
        </p:nvGraphicFramePr>
        <p:xfrm>
          <a:off x="228600" y="4648200"/>
          <a:ext cx="2457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2" name="Equation" r:id="rId11" imgW="1638000" imgH="203040" progId="Equation.DSMT4">
                  <p:embed/>
                </p:oleObj>
              </mc:Choice>
              <mc:Fallback>
                <p:oleObj name="Equation" r:id="rId11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2457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r="5881" b="66057"/>
          <a:stretch/>
        </p:blipFill>
        <p:spPr bwMode="auto">
          <a:xfrm>
            <a:off x="746050" y="5029200"/>
            <a:ext cx="7749791" cy="10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miley Face 14"/>
          <p:cNvSpPr/>
          <p:nvPr/>
        </p:nvSpPr>
        <p:spPr>
          <a:xfrm>
            <a:off x="3593085" y="6007594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295400" y="6052095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235676"/>
              </p:ext>
            </p:extLst>
          </p:nvPr>
        </p:nvGraphicFramePr>
        <p:xfrm>
          <a:off x="2514600" y="577991"/>
          <a:ext cx="666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3" name="Equation" r:id="rId14" imgW="444240" imgH="457200" progId="Equation.DSMT4">
                  <p:embed/>
                </p:oleObj>
              </mc:Choice>
              <mc:Fallback>
                <p:oleObj name="Equation" r:id="rId14" imgW="4442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7991"/>
                        <a:ext cx="66675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4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881"/>
          <a:stretch/>
        </p:blipFill>
        <p:spPr bwMode="auto">
          <a:xfrm>
            <a:off x="254295" y="590550"/>
            <a:ext cx="77497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990600" y="112395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971800" y="1117017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014890" y="4976458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44546"/>
              </p:ext>
            </p:extLst>
          </p:nvPr>
        </p:nvGraphicFramePr>
        <p:xfrm>
          <a:off x="5410200" y="1376779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3" name="Equation" r:id="rId4" imgW="1574640" imgH="609480" progId="Equation.DSMT4">
                  <p:embed/>
                </p:oleObj>
              </mc:Choice>
              <mc:Fallback>
                <p:oleObj name="Equation" r:id="rId4" imgW="157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376779"/>
                        <a:ext cx="23622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012019" y="1809749"/>
            <a:ext cx="12954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8180"/>
              </p:ext>
            </p:extLst>
          </p:nvPr>
        </p:nvGraphicFramePr>
        <p:xfrm>
          <a:off x="1235075" y="3798888"/>
          <a:ext cx="25908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4" name="Equation" r:id="rId6" imgW="1726920" imgH="1054080" progId="Equation.DSMT4">
                  <p:embed/>
                </p:oleObj>
              </mc:Choice>
              <mc:Fallback>
                <p:oleObj name="Equation" r:id="rId6" imgW="17269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798888"/>
                        <a:ext cx="259080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4012019" y="3269955"/>
            <a:ext cx="788581" cy="2700670"/>
          </a:xfrm>
          <a:custGeom>
            <a:avLst/>
            <a:gdLst>
              <a:gd name="connsiteX0" fmla="*/ 1509823 w 2562081"/>
              <a:gd name="connsiteY0" fmla="*/ 2721935 h 2889867"/>
              <a:gd name="connsiteX1" fmla="*/ 1573619 w 2562081"/>
              <a:gd name="connsiteY1" fmla="*/ 2700670 h 2889867"/>
              <a:gd name="connsiteX2" fmla="*/ 2519916 w 2562081"/>
              <a:gd name="connsiteY2" fmla="*/ 808074 h 2889867"/>
              <a:gd name="connsiteX3" fmla="*/ 0 w 2562081"/>
              <a:gd name="connsiteY3" fmla="*/ 0 h 2889867"/>
              <a:gd name="connsiteX0" fmla="*/ 1573619 w 2562081"/>
              <a:gd name="connsiteY0" fmla="*/ 2700670 h 2700670"/>
              <a:gd name="connsiteX1" fmla="*/ 2519916 w 2562081"/>
              <a:gd name="connsiteY1" fmla="*/ 808074 h 2700670"/>
              <a:gd name="connsiteX2" fmla="*/ 0 w 2562081"/>
              <a:gd name="connsiteY2" fmla="*/ 0 h 27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081" h="2700670">
                <a:moveTo>
                  <a:pt x="1573619" y="2700670"/>
                </a:moveTo>
                <a:cubicBezTo>
                  <a:pt x="1741968" y="2381693"/>
                  <a:pt x="2782186" y="1258186"/>
                  <a:pt x="2519916" y="808074"/>
                </a:cubicBezTo>
                <a:cubicBezTo>
                  <a:pt x="2257646" y="357962"/>
                  <a:pt x="1128823" y="178981"/>
                  <a:pt x="0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34249"/>
              </p:ext>
            </p:extLst>
          </p:nvPr>
        </p:nvGraphicFramePr>
        <p:xfrm>
          <a:off x="762000" y="5486400"/>
          <a:ext cx="15430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5" name="Equation" r:id="rId8" imgW="1028520" imgH="583920" progId="Equation.DSMT4">
                  <p:embed/>
                </p:oleObj>
              </mc:Choice>
              <mc:Fallback>
                <p:oleObj name="Equation" r:id="rId8" imgW="10285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1543050" cy="87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87020"/>
              </p:ext>
            </p:extLst>
          </p:nvPr>
        </p:nvGraphicFramePr>
        <p:xfrm>
          <a:off x="2757590" y="5695950"/>
          <a:ext cx="1485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6" name="Equation" r:id="rId10" imgW="990360" imgH="672840" progId="Equation.DSMT4">
                  <p:embed/>
                </p:oleObj>
              </mc:Choice>
              <mc:Fallback>
                <p:oleObj name="Equation" r:id="rId10" imgW="9903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590" y="5695950"/>
                        <a:ext cx="1485900" cy="1009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miley Face 12"/>
          <p:cNvSpPr/>
          <p:nvPr/>
        </p:nvSpPr>
        <p:spPr>
          <a:xfrm>
            <a:off x="4243490" y="607695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42435" y="2424086"/>
            <a:ext cx="2562081" cy="2700670"/>
          </a:xfrm>
          <a:custGeom>
            <a:avLst/>
            <a:gdLst>
              <a:gd name="connsiteX0" fmla="*/ 1509823 w 2562081"/>
              <a:gd name="connsiteY0" fmla="*/ 2721935 h 2889867"/>
              <a:gd name="connsiteX1" fmla="*/ 1573619 w 2562081"/>
              <a:gd name="connsiteY1" fmla="*/ 2700670 h 2889867"/>
              <a:gd name="connsiteX2" fmla="*/ 2519916 w 2562081"/>
              <a:gd name="connsiteY2" fmla="*/ 808074 h 2889867"/>
              <a:gd name="connsiteX3" fmla="*/ 0 w 2562081"/>
              <a:gd name="connsiteY3" fmla="*/ 0 h 2889867"/>
              <a:gd name="connsiteX0" fmla="*/ 1573619 w 2562081"/>
              <a:gd name="connsiteY0" fmla="*/ 2700670 h 2700670"/>
              <a:gd name="connsiteX1" fmla="*/ 2519916 w 2562081"/>
              <a:gd name="connsiteY1" fmla="*/ 808074 h 2700670"/>
              <a:gd name="connsiteX2" fmla="*/ 0 w 2562081"/>
              <a:gd name="connsiteY2" fmla="*/ 0 h 27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081" h="2700670">
                <a:moveTo>
                  <a:pt x="1573619" y="2700670"/>
                </a:moveTo>
                <a:cubicBezTo>
                  <a:pt x="1741968" y="2381693"/>
                  <a:pt x="2782186" y="1258186"/>
                  <a:pt x="2519916" y="808074"/>
                </a:cubicBezTo>
                <a:cubicBezTo>
                  <a:pt x="2257646" y="357962"/>
                  <a:pt x="1128823" y="178981"/>
                  <a:pt x="0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247034" y="170185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9960" y="164725"/>
            <a:ext cx="40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1 of Perturbation Analysis (</a:t>
            </a:r>
            <a:r>
              <a:rPr lang="en-US" u="sng" dirty="0" err="1" smtClean="0"/>
              <a:t>cont</a:t>
            </a:r>
            <a:r>
              <a:rPr lang="en-US" u="sng" dirty="0" smtClean="0"/>
              <a:t>)</a:t>
            </a:r>
            <a:endParaRPr lang="en-US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73869"/>
              </p:ext>
            </p:extLst>
          </p:nvPr>
        </p:nvGraphicFramePr>
        <p:xfrm>
          <a:off x="5723340" y="3847443"/>
          <a:ext cx="310515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7" name="Equation" r:id="rId12" imgW="2070000" imgH="1803240" progId="Equation.DSMT4">
                  <p:embed/>
                </p:oleObj>
              </mc:Choice>
              <mc:Fallback>
                <p:oleObj name="Equation" r:id="rId12" imgW="2070000" imgH="1803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340" y="3847443"/>
                        <a:ext cx="3105150" cy="27051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0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54" y="637444"/>
            <a:ext cx="7272346" cy="56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60" y="164725"/>
            <a:ext cx="40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1 of Perturbation Analysis (</a:t>
            </a:r>
            <a:r>
              <a:rPr lang="en-US" u="sng" dirty="0" err="1" smtClean="0"/>
              <a:t>cont</a:t>
            </a:r>
            <a:r>
              <a:rPr lang="en-US" u="sng" dirty="0" smtClean="0"/>
              <a:t>)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148254" y="4451868"/>
            <a:ext cx="18342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Perturbed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4054" y="5213868"/>
            <a:ext cx="2164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Unperturbed 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5254" y="62600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41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Motivation: The Tracking Problem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27607"/>
              </p:ext>
            </p:extLst>
          </p:nvPr>
        </p:nvGraphicFramePr>
        <p:xfrm>
          <a:off x="169863" y="582613"/>
          <a:ext cx="26670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9" name="Equation" r:id="rId3" imgW="2120760" imgH="685800" progId="Equation.DSMT4">
                  <p:embed/>
                </p:oleObj>
              </mc:Choice>
              <mc:Fallback>
                <p:oleObj name="Equation" r:id="rId3" imgW="2120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3" y="582613"/>
                        <a:ext cx="26670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67743" y="597932"/>
            <a:ext cx="548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 until now we have only talked about regulation (stabilizing the system to an equilibrium point). That problem yielded an autonomous system even with state feedback.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74693"/>
              </p:ext>
            </p:extLst>
          </p:nvPr>
        </p:nvGraphicFramePr>
        <p:xfrm>
          <a:off x="185058" y="1524000"/>
          <a:ext cx="65786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0" name="Equation" r:id="rId5" imgW="5232240" imgH="228600" progId="Equation.DSMT4">
                  <p:embed/>
                </p:oleObj>
              </mc:Choice>
              <mc:Fallback>
                <p:oleObj name="Equation" r:id="rId5" imgW="52322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58" y="1524000"/>
                        <a:ext cx="65786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06506"/>
              </p:ext>
            </p:extLst>
          </p:nvPr>
        </p:nvGraphicFramePr>
        <p:xfrm>
          <a:off x="152400" y="1752600"/>
          <a:ext cx="5156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" name="Equation" r:id="rId7" imgW="4101840" imgH="2286000" progId="Equation.DSMT4">
                  <p:embed/>
                </p:oleObj>
              </mc:Choice>
              <mc:Fallback>
                <p:oleObj name="Equation" r:id="rId7" imgW="4101840" imgH="228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51562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678"/>
              </p:ext>
            </p:extLst>
          </p:nvPr>
        </p:nvGraphicFramePr>
        <p:xfrm>
          <a:off x="4378325" y="4740275"/>
          <a:ext cx="4579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" name="Equation" r:id="rId9" imgW="3403440" imgH="431640" progId="Equation.DSMT4">
                  <p:embed/>
                </p:oleObj>
              </mc:Choice>
              <mc:Fallback>
                <p:oleObj name="Equation" r:id="rId9" imgW="34034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740275"/>
                        <a:ext cx="4579938" cy="5429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766458" y="1752600"/>
            <a:ext cx="0" cy="487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94875" y="5584371"/>
            <a:ext cx="4075074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Looking at the closed-loop system we see that it is non-autonomous.</a:t>
            </a:r>
          </a:p>
          <a:p>
            <a:r>
              <a:rPr lang="en-US" sz="1600" dirty="0" smtClean="0"/>
              <a:t>Do the tools for autonomous systems support this result???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2948"/>
              </p:ext>
            </p:extLst>
          </p:nvPr>
        </p:nvGraphicFramePr>
        <p:xfrm>
          <a:off x="152400" y="4800600"/>
          <a:ext cx="4357687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" name="Equation" r:id="rId11" imgW="3466800" imgH="1549080" progId="Equation.DSMT4">
                  <p:embed/>
                </p:oleObj>
              </mc:Choice>
              <mc:Fallback>
                <p:oleObj name="Equation" r:id="rId11" imgW="3466800" imgH="1549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00600"/>
                        <a:ext cx="435768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2133600"/>
            <a:ext cx="32510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Based on what we already know a solution may look like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0" y="164725"/>
            <a:ext cx="344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2 of Perturbation Analysis</a:t>
            </a:r>
            <a:endParaRPr lang="en-US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33124"/>
              </p:ext>
            </p:extLst>
          </p:nvPr>
        </p:nvGraphicFramePr>
        <p:xfrm>
          <a:off x="447675" y="568325"/>
          <a:ext cx="430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2" name="Equation" r:id="rId3" imgW="2869920" imgH="457200" progId="Equation.DSMT4">
                  <p:embed/>
                </p:oleObj>
              </mc:Choice>
              <mc:Fallback>
                <p:oleObj name="Equation" r:id="rId3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568325"/>
                        <a:ext cx="4305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80174"/>
              </p:ext>
            </p:extLst>
          </p:nvPr>
        </p:nvGraphicFramePr>
        <p:xfrm>
          <a:off x="400494" y="1333052"/>
          <a:ext cx="2190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3" name="Equation" r:id="rId5" imgW="1460160" imgH="914400" progId="Equation.DSMT4">
                  <p:embed/>
                </p:oleObj>
              </mc:Choice>
              <mc:Fallback>
                <p:oleObj name="Equation" r:id="rId5" imgW="146016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94" y="1333052"/>
                        <a:ext cx="21907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848294" y="543435"/>
            <a:ext cx="609600" cy="7736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4543" y="5340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7894" y="601615"/>
            <a:ext cx="6783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07851"/>
              </p:ext>
            </p:extLst>
          </p:nvPr>
        </p:nvGraphicFramePr>
        <p:xfrm>
          <a:off x="5201094" y="3984103"/>
          <a:ext cx="285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4" name="Equation" r:id="rId7" imgW="1904760" imgH="431640" progId="Equation.DSMT4">
                  <p:embed/>
                </p:oleObj>
              </mc:Choice>
              <mc:Fallback>
                <p:oleObj name="Equation" r:id="rId7" imgW="19047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094" y="3984103"/>
                        <a:ext cx="2857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06822"/>
              </p:ext>
            </p:extLst>
          </p:nvPr>
        </p:nvGraphicFramePr>
        <p:xfrm>
          <a:off x="857694" y="2688703"/>
          <a:ext cx="48387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5" name="Equation" r:id="rId9" imgW="3225600" imgH="1346040" progId="Equation.DSMT4">
                  <p:embed/>
                </p:oleObj>
              </mc:Choice>
              <mc:Fallback>
                <p:oleObj name="Equation" r:id="rId9" imgW="3225600" imgH="1346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94" y="2688703"/>
                        <a:ext cx="48387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05757"/>
              </p:ext>
            </p:extLst>
          </p:nvPr>
        </p:nvGraphicFramePr>
        <p:xfrm>
          <a:off x="228600" y="4648200"/>
          <a:ext cx="2457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6" name="Equation" r:id="rId11" imgW="1638000" imgH="203040" progId="Equation.DSMT4">
                  <p:embed/>
                </p:oleObj>
              </mc:Choice>
              <mc:Fallback>
                <p:oleObj name="Equation" r:id="rId11" imgW="163800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24574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3" cstate="print"/>
          <a:srcRect r="5881" b="66057"/>
          <a:stretch/>
        </p:blipFill>
        <p:spPr bwMode="auto">
          <a:xfrm>
            <a:off x="746050" y="5029200"/>
            <a:ext cx="7749791" cy="10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miley Face 14"/>
          <p:cNvSpPr/>
          <p:nvPr/>
        </p:nvSpPr>
        <p:spPr>
          <a:xfrm>
            <a:off x="3593085" y="6007594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56739"/>
              </p:ext>
            </p:extLst>
          </p:nvPr>
        </p:nvGraphicFramePr>
        <p:xfrm>
          <a:off x="4800600" y="1512072"/>
          <a:ext cx="4019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7" name="Equation" r:id="rId14" imgW="2679480" imgH="558720" progId="Equation.DSMT4">
                  <p:embed/>
                </p:oleObj>
              </mc:Choice>
              <mc:Fallback>
                <p:oleObj name="Equation" r:id="rId14" imgW="267948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12072"/>
                        <a:ext cx="4019550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miley Face 16"/>
          <p:cNvSpPr/>
          <p:nvPr/>
        </p:nvSpPr>
        <p:spPr>
          <a:xfrm>
            <a:off x="1295400" y="6052095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21844"/>
              </p:ext>
            </p:extLst>
          </p:nvPr>
        </p:nvGraphicFramePr>
        <p:xfrm>
          <a:off x="4953000" y="541439"/>
          <a:ext cx="76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8" name="Equation" r:id="rId16" imgW="507960" imgH="482400" progId="Equation.DSMT4">
                  <p:embed/>
                </p:oleObj>
              </mc:Choice>
              <mc:Fallback>
                <p:oleObj name="Equation" r:id="rId16" imgW="5079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1439"/>
                        <a:ext cx="762000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881"/>
          <a:stretch/>
        </p:blipFill>
        <p:spPr bwMode="auto">
          <a:xfrm>
            <a:off x="254295" y="495300"/>
            <a:ext cx="77497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990600" y="10287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971800" y="1021767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248400" y="4419600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465073"/>
              </p:ext>
            </p:extLst>
          </p:nvPr>
        </p:nvGraphicFramePr>
        <p:xfrm>
          <a:off x="5307419" y="1309863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8" name="Equation" r:id="rId4" imgW="1574640" imgH="609480" progId="Equation.DSMT4">
                  <p:embed/>
                </p:oleObj>
              </mc:Choice>
              <mc:Fallback>
                <p:oleObj name="Equation" r:id="rId4" imgW="157464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419" y="1309863"/>
                        <a:ext cx="236220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012019" y="1714499"/>
            <a:ext cx="12954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250303"/>
              </p:ext>
            </p:extLst>
          </p:nvPr>
        </p:nvGraphicFramePr>
        <p:xfrm>
          <a:off x="609600" y="3695700"/>
          <a:ext cx="5486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" name="Equation" r:id="rId6" imgW="3657600" imgH="1066680" progId="Equation.DSMT4">
                  <p:embed/>
                </p:oleObj>
              </mc:Choice>
              <mc:Fallback>
                <p:oleObj name="Equation" r:id="rId6" imgW="3657600" imgH="1066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95700"/>
                        <a:ext cx="5486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2690035" y="2176436"/>
            <a:ext cx="4853765" cy="2700670"/>
          </a:xfrm>
          <a:custGeom>
            <a:avLst/>
            <a:gdLst>
              <a:gd name="connsiteX0" fmla="*/ 1509823 w 2562081"/>
              <a:gd name="connsiteY0" fmla="*/ 2721935 h 2889867"/>
              <a:gd name="connsiteX1" fmla="*/ 1573619 w 2562081"/>
              <a:gd name="connsiteY1" fmla="*/ 2700670 h 2889867"/>
              <a:gd name="connsiteX2" fmla="*/ 2519916 w 2562081"/>
              <a:gd name="connsiteY2" fmla="*/ 808074 h 2889867"/>
              <a:gd name="connsiteX3" fmla="*/ 0 w 2562081"/>
              <a:gd name="connsiteY3" fmla="*/ 0 h 2889867"/>
              <a:gd name="connsiteX0" fmla="*/ 1573619 w 2562081"/>
              <a:gd name="connsiteY0" fmla="*/ 2700670 h 2700670"/>
              <a:gd name="connsiteX1" fmla="*/ 2519916 w 2562081"/>
              <a:gd name="connsiteY1" fmla="*/ 808074 h 2700670"/>
              <a:gd name="connsiteX2" fmla="*/ 0 w 2562081"/>
              <a:gd name="connsiteY2" fmla="*/ 0 h 27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081" h="2700670">
                <a:moveTo>
                  <a:pt x="1573619" y="2700670"/>
                </a:moveTo>
                <a:cubicBezTo>
                  <a:pt x="1741968" y="2381693"/>
                  <a:pt x="2782186" y="1258186"/>
                  <a:pt x="2519916" y="808074"/>
                </a:cubicBezTo>
                <a:cubicBezTo>
                  <a:pt x="2257646" y="357962"/>
                  <a:pt x="1128823" y="178981"/>
                  <a:pt x="0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590591"/>
              </p:ext>
            </p:extLst>
          </p:nvPr>
        </p:nvGraphicFramePr>
        <p:xfrm>
          <a:off x="838200" y="5372100"/>
          <a:ext cx="1390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0" name="Equation" r:id="rId8" imgW="927000" imgH="609480" progId="Equation.DSMT4">
                  <p:embed/>
                </p:oleObj>
              </mc:Choice>
              <mc:Fallback>
                <p:oleObj name="Equation" r:id="rId8" imgW="9270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2100"/>
                        <a:ext cx="139065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01621"/>
              </p:ext>
            </p:extLst>
          </p:nvPr>
        </p:nvGraphicFramePr>
        <p:xfrm>
          <a:off x="2719388" y="5419725"/>
          <a:ext cx="28194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1" name="Equation" r:id="rId10" imgW="1879560" imgH="850680" progId="Equation.DSMT4">
                  <p:embed/>
                </p:oleObj>
              </mc:Choice>
              <mc:Fallback>
                <p:oleObj name="Equation" r:id="rId10" imgW="1879560" imgH="850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5419725"/>
                        <a:ext cx="2819400" cy="1276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9960" y="164725"/>
            <a:ext cx="40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2 of Perturbation Analysis (</a:t>
            </a:r>
            <a:r>
              <a:rPr lang="en-US" u="sng" dirty="0" err="1" smtClean="0"/>
              <a:t>cont</a:t>
            </a:r>
            <a:r>
              <a:rPr lang="en-US" u="sng" dirty="0" smtClean="0"/>
              <a:t>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667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0" y="164725"/>
            <a:ext cx="405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2 of Perturbation Analysis (</a:t>
            </a:r>
            <a:r>
              <a:rPr lang="en-US" u="sng" dirty="0" err="1" smtClean="0"/>
              <a:t>cont</a:t>
            </a:r>
            <a:r>
              <a:rPr lang="en-US" u="sng" dirty="0" smtClean="0"/>
              <a:t>)</a:t>
            </a:r>
            <a:endParaRPr lang="en-US" u="sng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34" y="525197"/>
            <a:ext cx="3810000" cy="31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8741"/>
            <a:ext cx="3753339" cy="30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8" y="3871883"/>
            <a:ext cx="3352800" cy="265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51" y="3893148"/>
            <a:ext cx="3351241" cy="26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2669"/>
              </p:ext>
            </p:extLst>
          </p:nvPr>
        </p:nvGraphicFramePr>
        <p:xfrm>
          <a:off x="2031649" y="889000"/>
          <a:ext cx="381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2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1649" y="889000"/>
                        <a:ext cx="381000" cy="203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0339"/>
              </p:ext>
            </p:extLst>
          </p:nvPr>
        </p:nvGraphicFramePr>
        <p:xfrm>
          <a:off x="6188075" y="990600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3" name="Equation" r:id="rId9" imgW="482400" imgH="203040" progId="Equation.DSMT4">
                  <p:embed/>
                </p:oleObj>
              </mc:Choice>
              <mc:Fallback>
                <p:oleObj name="Equation" r:id="rId9" imgW="48240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990600"/>
                        <a:ext cx="482600" cy="203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5759"/>
              </p:ext>
            </p:extLst>
          </p:nvPr>
        </p:nvGraphicFramePr>
        <p:xfrm>
          <a:off x="6691042" y="3962400"/>
          <a:ext cx="368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4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042" y="3962400"/>
                        <a:ext cx="368300" cy="203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874247"/>
              </p:ext>
            </p:extLst>
          </p:nvPr>
        </p:nvGraphicFramePr>
        <p:xfrm>
          <a:off x="2508250" y="3783013"/>
          <a:ext cx="495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5" name="Equation" r:id="rId13" imgW="495000" imgH="203040" progId="Equation.DSMT4">
                  <p:embed/>
                </p:oleObj>
              </mc:Choice>
              <mc:Fallback>
                <p:oleObj name="Equation" r:id="rId13" imgW="4950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783013"/>
                        <a:ext cx="495300" cy="203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31" name="Picture 3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7"/>
          <a:stretch/>
        </p:blipFill>
        <p:spPr bwMode="auto">
          <a:xfrm>
            <a:off x="2438400" y="1700555"/>
            <a:ext cx="1679944" cy="180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51"/>
            <a:ext cx="2185667" cy="178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49" y="4343400"/>
            <a:ext cx="288067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2169995" cy="176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97945"/>
              </p:ext>
            </p:extLst>
          </p:nvPr>
        </p:nvGraphicFramePr>
        <p:xfrm>
          <a:off x="4789488" y="165100"/>
          <a:ext cx="346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6" name="Equation" r:id="rId19" imgW="2311200" imgH="203040" progId="Equation.DSMT4">
                  <p:embed/>
                </p:oleObj>
              </mc:Choice>
              <mc:Fallback>
                <p:oleObj name="Equation" r:id="rId19" imgW="23112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65100"/>
                        <a:ext cx="34671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87777"/>
              </p:ext>
            </p:extLst>
          </p:nvPr>
        </p:nvGraphicFramePr>
        <p:xfrm>
          <a:off x="2417220" y="5843034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7" name="Equation" r:id="rId21" imgW="2793960" imgH="558720" progId="Equation.DSMT4">
                  <p:embed/>
                </p:oleObj>
              </mc:Choice>
              <mc:Fallback>
                <p:oleObj name="Equation" r:id="rId21" imgW="2793960" imgH="55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220" y="5843034"/>
                        <a:ext cx="4191000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b="10345"/>
          <a:stretch>
            <a:fillRect/>
          </a:stretch>
        </p:blipFill>
        <p:spPr bwMode="auto">
          <a:xfrm>
            <a:off x="609600" y="324293"/>
            <a:ext cx="8286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38841"/>
          <a:stretch/>
        </p:blipFill>
        <p:spPr bwMode="auto">
          <a:xfrm>
            <a:off x="1392825" y="2317011"/>
            <a:ext cx="6720300" cy="26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994017"/>
              </p:ext>
            </p:extLst>
          </p:nvPr>
        </p:nvGraphicFramePr>
        <p:xfrm>
          <a:off x="804863" y="5562600"/>
          <a:ext cx="4691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5" imgW="3517560" imgH="457200" progId="Equation.DSMT4">
                  <p:embed/>
                </p:oleObj>
              </mc:Choice>
              <mc:Fallback>
                <p:oleObj name="Equation" r:id="rId5" imgW="3517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863" y="5562600"/>
                        <a:ext cx="4691062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2913"/>
          <a:stretch/>
        </p:blipFill>
        <p:spPr bwMode="auto">
          <a:xfrm>
            <a:off x="502897" y="1246573"/>
            <a:ext cx="7784901" cy="186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845" t="46757" r="17672" b="12352"/>
          <a:stretch/>
        </p:blipFill>
        <p:spPr bwMode="auto">
          <a:xfrm>
            <a:off x="1676400" y="3668232"/>
            <a:ext cx="5437896" cy="15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98967"/>
              </p:ext>
            </p:extLst>
          </p:nvPr>
        </p:nvGraphicFramePr>
        <p:xfrm>
          <a:off x="4186150" y="4506432"/>
          <a:ext cx="28045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5" imgW="126720" imgH="152280" progId="Equation.DSMT4">
                  <p:embed/>
                </p:oleObj>
              </mc:Choice>
              <mc:Fallback>
                <p:oleObj name="Equation" r:id="rId5" imgW="126720" imgH="152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150" y="4506432"/>
                        <a:ext cx="280458" cy="33655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6764" b="67752"/>
          <a:stretch/>
        </p:blipFill>
        <p:spPr bwMode="auto">
          <a:xfrm>
            <a:off x="685800" y="2916864"/>
            <a:ext cx="6781800" cy="80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44005" y="3896832"/>
            <a:ext cx="86478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Discrete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919869"/>
            <a:ext cx="86478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Discrete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711606"/>
            <a:ext cx="62837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751436"/>
            <a:ext cx="62837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l="44540" t="87141" r="17672" b="6176"/>
          <a:stretch/>
        </p:blipFill>
        <p:spPr bwMode="auto">
          <a:xfrm>
            <a:off x="3115033" y="5742325"/>
            <a:ext cx="4352567" cy="3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Brace 5"/>
          <p:cNvSpPr/>
          <p:nvPr/>
        </p:nvSpPr>
        <p:spPr>
          <a:xfrm rot="5400000">
            <a:off x="4084297" y="3379410"/>
            <a:ext cx="457200" cy="41758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4319" t="55953" r="26856"/>
          <a:stretch/>
        </p:blipFill>
        <p:spPr bwMode="auto">
          <a:xfrm>
            <a:off x="4648200" y="2888859"/>
            <a:ext cx="325908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017" b="64930"/>
          <a:stretch>
            <a:fillRect/>
          </a:stretch>
        </p:blipFill>
        <p:spPr bwMode="auto">
          <a:xfrm>
            <a:off x="420793" y="2050659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74950" b="17682"/>
          <a:stretch/>
        </p:blipFill>
        <p:spPr bwMode="auto">
          <a:xfrm>
            <a:off x="404303" y="141762"/>
            <a:ext cx="7368098" cy="3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3565" t="11873" r="33354" b="46814"/>
          <a:stretch/>
        </p:blipFill>
        <p:spPr bwMode="auto">
          <a:xfrm>
            <a:off x="4648200" y="400911"/>
            <a:ext cx="3541003" cy="15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6200000">
            <a:off x="3863805" y="87458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74908" y="1608785"/>
            <a:ext cx="278889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9708" y="512122"/>
            <a:ext cx="0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04422" y="653495"/>
            <a:ext cx="1865870" cy="718117"/>
          </a:xfrm>
          <a:custGeom>
            <a:avLst/>
            <a:gdLst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52616 w 1865870"/>
              <a:gd name="connsiteY22" fmla="*/ 359076 h 718117"/>
              <a:gd name="connsiteX23" fmla="*/ 877329 w 1865870"/>
              <a:gd name="connsiteY23" fmla="*/ 396146 h 718117"/>
              <a:gd name="connsiteX24" fmla="*/ 852616 w 1865870"/>
              <a:gd name="connsiteY24" fmla="*/ 482643 h 718117"/>
              <a:gd name="connsiteX25" fmla="*/ 827902 w 1865870"/>
              <a:gd name="connsiteY25" fmla="*/ 519713 h 718117"/>
              <a:gd name="connsiteX26" fmla="*/ 852616 w 1865870"/>
              <a:gd name="connsiteY26" fmla="*/ 593854 h 718117"/>
              <a:gd name="connsiteX27" fmla="*/ 902043 w 1865870"/>
              <a:gd name="connsiteY27" fmla="*/ 655638 h 718117"/>
              <a:gd name="connsiteX28" fmla="*/ 939113 w 1865870"/>
              <a:gd name="connsiteY28" fmla="*/ 667995 h 718117"/>
              <a:gd name="connsiteX29" fmla="*/ 951470 w 1865870"/>
              <a:gd name="connsiteY29" fmla="*/ 705065 h 718117"/>
              <a:gd name="connsiteX30" fmla="*/ 1025610 w 1865870"/>
              <a:gd name="connsiteY30" fmla="*/ 705065 h 718117"/>
              <a:gd name="connsiteX31" fmla="*/ 1087394 w 1865870"/>
              <a:gd name="connsiteY31" fmla="*/ 593854 h 718117"/>
              <a:gd name="connsiteX32" fmla="*/ 1099751 w 1865870"/>
              <a:gd name="connsiteY32" fmla="*/ 371432 h 718117"/>
              <a:gd name="connsiteX33" fmla="*/ 1173891 w 1865870"/>
              <a:gd name="connsiteY33" fmla="*/ 322005 h 718117"/>
              <a:gd name="connsiteX34" fmla="*/ 1198605 w 1865870"/>
              <a:gd name="connsiteY34" fmla="*/ 284935 h 718117"/>
              <a:gd name="connsiteX35" fmla="*/ 1235675 w 1865870"/>
              <a:gd name="connsiteY35" fmla="*/ 272578 h 718117"/>
              <a:gd name="connsiteX36" fmla="*/ 1322172 w 1865870"/>
              <a:gd name="connsiteY36" fmla="*/ 173724 h 718117"/>
              <a:gd name="connsiteX37" fmla="*/ 1371600 w 1865870"/>
              <a:gd name="connsiteY37" fmla="*/ 99584 h 718117"/>
              <a:gd name="connsiteX38" fmla="*/ 1445740 w 1865870"/>
              <a:gd name="connsiteY38" fmla="*/ 50157 h 718117"/>
              <a:gd name="connsiteX39" fmla="*/ 1482810 w 1865870"/>
              <a:gd name="connsiteY39" fmla="*/ 25443 h 718117"/>
              <a:gd name="connsiteX40" fmla="*/ 1865870 w 1865870"/>
              <a:gd name="connsiteY40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52616 w 1865870"/>
              <a:gd name="connsiteY22" fmla="*/ 359076 h 718117"/>
              <a:gd name="connsiteX23" fmla="*/ 852616 w 1865870"/>
              <a:gd name="connsiteY23" fmla="*/ 482643 h 718117"/>
              <a:gd name="connsiteX24" fmla="*/ 827902 w 1865870"/>
              <a:gd name="connsiteY24" fmla="*/ 519713 h 718117"/>
              <a:gd name="connsiteX25" fmla="*/ 852616 w 1865870"/>
              <a:gd name="connsiteY25" fmla="*/ 593854 h 718117"/>
              <a:gd name="connsiteX26" fmla="*/ 902043 w 1865870"/>
              <a:gd name="connsiteY26" fmla="*/ 655638 h 718117"/>
              <a:gd name="connsiteX27" fmla="*/ 939113 w 1865870"/>
              <a:gd name="connsiteY27" fmla="*/ 667995 h 718117"/>
              <a:gd name="connsiteX28" fmla="*/ 951470 w 1865870"/>
              <a:gd name="connsiteY28" fmla="*/ 705065 h 718117"/>
              <a:gd name="connsiteX29" fmla="*/ 1025610 w 1865870"/>
              <a:gd name="connsiteY29" fmla="*/ 705065 h 718117"/>
              <a:gd name="connsiteX30" fmla="*/ 1087394 w 1865870"/>
              <a:gd name="connsiteY30" fmla="*/ 593854 h 718117"/>
              <a:gd name="connsiteX31" fmla="*/ 1099751 w 1865870"/>
              <a:gd name="connsiteY31" fmla="*/ 371432 h 718117"/>
              <a:gd name="connsiteX32" fmla="*/ 1173891 w 1865870"/>
              <a:gd name="connsiteY32" fmla="*/ 322005 h 718117"/>
              <a:gd name="connsiteX33" fmla="*/ 1198605 w 1865870"/>
              <a:gd name="connsiteY33" fmla="*/ 284935 h 718117"/>
              <a:gd name="connsiteX34" fmla="*/ 1235675 w 1865870"/>
              <a:gd name="connsiteY34" fmla="*/ 272578 h 718117"/>
              <a:gd name="connsiteX35" fmla="*/ 1322172 w 1865870"/>
              <a:gd name="connsiteY35" fmla="*/ 173724 h 718117"/>
              <a:gd name="connsiteX36" fmla="*/ 1371600 w 1865870"/>
              <a:gd name="connsiteY36" fmla="*/ 99584 h 718117"/>
              <a:gd name="connsiteX37" fmla="*/ 1445740 w 1865870"/>
              <a:gd name="connsiteY37" fmla="*/ 50157 h 718117"/>
              <a:gd name="connsiteX38" fmla="*/ 1482810 w 1865870"/>
              <a:gd name="connsiteY38" fmla="*/ 25443 h 718117"/>
              <a:gd name="connsiteX39" fmla="*/ 1865870 w 1865870"/>
              <a:gd name="connsiteY39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52616 w 1865870"/>
              <a:gd name="connsiteY22" fmla="*/ 482643 h 718117"/>
              <a:gd name="connsiteX23" fmla="*/ 827902 w 1865870"/>
              <a:gd name="connsiteY23" fmla="*/ 519713 h 718117"/>
              <a:gd name="connsiteX24" fmla="*/ 852616 w 1865870"/>
              <a:gd name="connsiteY24" fmla="*/ 593854 h 718117"/>
              <a:gd name="connsiteX25" fmla="*/ 902043 w 1865870"/>
              <a:gd name="connsiteY25" fmla="*/ 655638 h 718117"/>
              <a:gd name="connsiteX26" fmla="*/ 939113 w 1865870"/>
              <a:gd name="connsiteY26" fmla="*/ 667995 h 718117"/>
              <a:gd name="connsiteX27" fmla="*/ 951470 w 1865870"/>
              <a:gd name="connsiteY27" fmla="*/ 705065 h 718117"/>
              <a:gd name="connsiteX28" fmla="*/ 1025610 w 1865870"/>
              <a:gd name="connsiteY28" fmla="*/ 705065 h 718117"/>
              <a:gd name="connsiteX29" fmla="*/ 1087394 w 1865870"/>
              <a:gd name="connsiteY29" fmla="*/ 593854 h 718117"/>
              <a:gd name="connsiteX30" fmla="*/ 1099751 w 1865870"/>
              <a:gd name="connsiteY30" fmla="*/ 371432 h 718117"/>
              <a:gd name="connsiteX31" fmla="*/ 1173891 w 1865870"/>
              <a:gd name="connsiteY31" fmla="*/ 322005 h 718117"/>
              <a:gd name="connsiteX32" fmla="*/ 1198605 w 1865870"/>
              <a:gd name="connsiteY32" fmla="*/ 284935 h 718117"/>
              <a:gd name="connsiteX33" fmla="*/ 1235675 w 1865870"/>
              <a:gd name="connsiteY33" fmla="*/ 272578 h 718117"/>
              <a:gd name="connsiteX34" fmla="*/ 1322172 w 1865870"/>
              <a:gd name="connsiteY34" fmla="*/ 173724 h 718117"/>
              <a:gd name="connsiteX35" fmla="*/ 1371600 w 1865870"/>
              <a:gd name="connsiteY35" fmla="*/ 99584 h 718117"/>
              <a:gd name="connsiteX36" fmla="*/ 1445740 w 1865870"/>
              <a:gd name="connsiteY36" fmla="*/ 50157 h 718117"/>
              <a:gd name="connsiteX37" fmla="*/ 1482810 w 1865870"/>
              <a:gd name="connsiteY37" fmla="*/ 25443 h 718117"/>
              <a:gd name="connsiteX38" fmla="*/ 1865870 w 1865870"/>
              <a:gd name="connsiteY38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52616 w 1865870"/>
              <a:gd name="connsiteY22" fmla="*/ 482643 h 718117"/>
              <a:gd name="connsiteX23" fmla="*/ 851216 w 1865870"/>
              <a:gd name="connsiteY23" fmla="*/ 479324 h 718117"/>
              <a:gd name="connsiteX24" fmla="*/ 827902 w 1865870"/>
              <a:gd name="connsiteY24" fmla="*/ 519713 h 718117"/>
              <a:gd name="connsiteX25" fmla="*/ 852616 w 1865870"/>
              <a:gd name="connsiteY25" fmla="*/ 593854 h 718117"/>
              <a:gd name="connsiteX26" fmla="*/ 902043 w 1865870"/>
              <a:gd name="connsiteY26" fmla="*/ 655638 h 718117"/>
              <a:gd name="connsiteX27" fmla="*/ 939113 w 1865870"/>
              <a:gd name="connsiteY27" fmla="*/ 667995 h 718117"/>
              <a:gd name="connsiteX28" fmla="*/ 951470 w 1865870"/>
              <a:gd name="connsiteY28" fmla="*/ 705065 h 718117"/>
              <a:gd name="connsiteX29" fmla="*/ 1025610 w 1865870"/>
              <a:gd name="connsiteY29" fmla="*/ 705065 h 718117"/>
              <a:gd name="connsiteX30" fmla="*/ 1087394 w 1865870"/>
              <a:gd name="connsiteY30" fmla="*/ 593854 h 718117"/>
              <a:gd name="connsiteX31" fmla="*/ 1099751 w 1865870"/>
              <a:gd name="connsiteY31" fmla="*/ 371432 h 718117"/>
              <a:gd name="connsiteX32" fmla="*/ 1173891 w 1865870"/>
              <a:gd name="connsiteY32" fmla="*/ 322005 h 718117"/>
              <a:gd name="connsiteX33" fmla="*/ 1198605 w 1865870"/>
              <a:gd name="connsiteY33" fmla="*/ 284935 h 718117"/>
              <a:gd name="connsiteX34" fmla="*/ 1235675 w 1865870"/>
              <a:gd name="connsiteY34" fmla="*/ 272578 h 718117"/>
              <a:gd name="connsiteX35" fmla="*/ 1322172 w 1865870"/>
              <a:gd name="connsiteY35" fmla="*/ 173724 h 718117"/>
              <a:gd name="connsiteX36" fmla="*/ 1371600 w 1865870"/>
              <a:gd name="connsiteY36" fmla="*/ 99584 h 718117"/>
              <a:gd name="connsiteX37" fmla="*/ 1445740 w 1865870"/>
              <a:gd name="connsiteY37" fmla="*/ 50157 h 718117"/>
              <a:gd name="connsiteX38" fmla="*/ 1482810 w 1865870"/>
              <a:gd name="connsiteY38" fmla="*/ 25443 h 718117"/>
              <a:gd name="connsiteX39" fmla="*/ 1865870 w 1865870"/>
              <a:gd name="connsiteY39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52616 w 1865870"/>
              <a:gd name="connsiteY22" fmla="*/ 482643 h 718117"/>
              <a:gd name="connsiteX23" fmla="*/ 827902 w 1865870"/>
              <a:gd name="connsiteY23" fmla="*/ 519713 h 718117"/>
              <a:gd name="connsiteX24" fmla="*/ 852616 w 1865870"/>
              <a:gd name="connsiteY24" fmla="*/ 593854 h 718117"/>
              <a:gd name="connsiteX25" fmla="*/ 902043 w 1865870"/>
              <a:gd name="connsiteY25" fmla="*/ 655638 h 718117"/>
              <a:gd name="connsiteX26" fmla="*/ 939113 w 1865870"/>
              <a:gd name="connsiteY26" fmla="*/ 667995 h 718117"/>
              <a:gd name="connsiteX27" fmla="*/ 951470 w 1865870"/>
              <a:gd name="connsiteY27" fmla="*/ 705065 h 718117"/>
              <a:gd name="connsiteX28" fmla="*/ 1025610 w 1865870"/>
              <a:gd name="connsiteY28" fmla="*/ 705065 h 718117"/>
              <a:gd name="connsiteX29" fmla="*/ 1087394 w 1865870"/>
              <a:gd name="connsiteY29" fmla="*/ 593854 h 718117"/>
              <a:gd name="connsiteX30" fmla="*/ 1099751 w 1865870"/>
              <a:gd name="connsiteY30" fmla="*/ 371432 h 718117"/>
              <a:gd name="connsiteX31" fmla="*/ 1173891 w 1865870"/>
              <a:gd name="connsiteY31" fmla="*/ 322005 h 718117"/>
              <a:gd name="connsiteX32" fmla="*/ 1198605 w 1865870"/>
              <a:gd name="connsiteY32" fmla="*/ 284935 h 718117"/>
              <a:gd name="connsiteX33" fmla="*/ 1235675 w 1865870"/>
              <a:gd name="connsiteY33" fmla="*/ 272578 h 718117"/>
              <a:gd name="connsiteX34" fmla="*/ 1322172 w 1865870"/>
              <a:gd name="connsiteY34" fmla="*/ 173724 h 718117"/>
              <a:gd name="connsiteX35" fmla="*/ 1371600 w 1865870"/>
              <a:gd name="connsiteY35" fmla="*/ 99584 h 718117"/>
              <a:gd name="connsiteX36" fmla="*/ 1445740 w 1865870"/>
              <a:gd name="connsiteY36" fmla="*/ 50157 h 718117"/>
              <a:gd name="connsiteX37" fmla="*/ 1482810 w 1865870"/>
              <a:gd name="connsiteY37" fmla="*/ 25443 h 718117"/>
              <a:gd name="connsiteX38" fmla="*/ 1865870 w 1865870"/>
              <a:gd name="connsiteY38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40259 w 1865870"/>
              <a:gd name="connsiteY21" fmla="*/ 309649 h 718117"/>
              <a:gd name="connsiteX22" fmla="*/ 827902 w 1865870"/>
              <a:gd name="connsiteY22" fmla="*/ 519713 h 718117"/>
              <a:gd name="connsiteX23" fmla="*/ 852616 w 1865870"/>
              <a:gd name="connsiteY23" fmla="*/ 593854 h 718117"/>
              <a:gd name="connsiteX24" fmla="*/ 902043 w 1865870"/>
              <a:gd name="connsiteY24" fmla="*/ 655638 h 718117"/>
              <a:gd name="connsiteX25" fmla="*/ 939113 w 1865870"/>
              <a:gd name="connsiteY25" fmla="*/ 667995 h 718117"/>
              <a:gd name="connsiteX26" fmla="*/ 951470 w 1865870"/>
              <a:gd name="connsiteY26" fmla="*/ 705065 h 718117"/>
              <a:gd name="connsiteX27" fmla="*/ 1025610 w 1865870"/>
              <a:gd name="connsiteY27" fmla="*/ 705065 h 718117"/>
              <a:gd name="connsiteX28" fmla="*/ 1087394 w 1865870"/>
              <a:gd name="connsiteY28" fmla="*/ 593854 h 718117"/>
              <a:gd name="connsiteX29" fmla="*/ 1099751 w 1865870"/>
              <a:gd name="connsiteY29" fmla="*/ 371432 h 718117"/>
              <a:gd name="connsiteX30" fmla="*/ 1173891 w 1865870"/>
              <a:gd name="connsiteY30" fmla="*/ 322005 h 718117"/>
              <a:gd name="connsiteX31" fmla="*/ 1198605 w 1865870"/>
              <a:gd name="connsiteY31" fmla="*/ 284935 h 718117"/>
              <a:gd name="connsiteX32" fmla="*/ 1235675 w 1865870"/>
              <a:gd name="connsiteY32" fmla="*/ 272578 h 718117"/>
              <a:gd name="connsiteX33" fmla="*/ 1322172 w 1865870"/>
              <a:gd name="connsiteY33" fmla="*/ 173724 h 718117"/>
              <a:gd name="connsiteX34" fmla="*/ 1371600 w 1865870"/>
              <a:gd name="connsiteY34" fmla="*/ 99584 h 718117"/>
              <a:gd name="connsiteX35" fmla="*/ 1445740 w 1865870"/>
              <a:gd name="connsiteY35" fmla="*/ 50157 h 718117"/>
              <a:gd name="connsiteX36" fmla="*/ 1482810 w 1865870"/>
              <a:gd name="connsiteY36" fmla="*/ 25443 h 718117"/>
              <a:gd name="connsiteX37" fmla="*/ 1865870 w 1865870"/>
              <a:gd name="connsiteY37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87227 h 718117"/>
              <a:gd name="connsiteX21" fmla="*/ 827902 w 1865870"/>
              <a:gd name="connsiteY21" fmla="*/ 519713 h 718117"/>
              <a:gd name="connsiteX22" fmla="*/ 852616 w 1865870"/>
              <a:gd name="connsiteY22" fmla="*/ 593854 h 718117"/>
              <a:gd name="connsiteX23" fmla="*/ 902043 w 1865870"/>
              <a:gd name="connsiteY23" fmla="*/ 655638 h 718117"/>
              <a:gd name="connsiteX24" fmla="*/ 939113 w 1865870"/>
              <a:gd name="connsiteY24" fmla="*/ 667995 h 718117"/>
              <a:gd name="connsiteX25" fmla="*/ 951470 w 1865870"/>
              <a:gd name="connsiteY25" fmla="*/ 705065 h 718117"/>
              <a:gd name="connsiteX26" fmla="*/ 1025610 w 1865870"/>
              <a:gd name="connsiteY26" fmla="*/ 705065 h 718117"/>
              <a:gd name="connsiteX27" fmla="*/ 1087394 w 1865870"/>
              <a:gd name="connsiteY27" fmla="*/ 593854 h 718117"/>
              <a:gd name="connsiteX28" fmla="*/ 1099751 w 1865870"/>
              <a:gd name="connsiteY28" fmla="*/ 371432 h 718117"/>
              <a:gd name="connsiteX29" fmla="*/ 1173891 w 1865870"/>
              <a:gd name="connsiteY29" fmla="*/ 322005 h 718117"/>
              <a:gd name="connsiteX30" fmla="*/ 1198605 w 1865870"/>
              <a:gd name="connsiteY30" fmla="*/ 284935 h 718117"/>
              <a:gd name="connsiteX31" fmla="*/ 1235675 w 1865870"/>
              <a:gd name="connsiteY31" fmla="*/ 272578 h 718117"/>
              <a:gd name="connsiteX32" fmla="*/ 1322172 w 1865870"/>
              <a:gd name="connsiteY32" fmla="*/ 173724 h 718117"/>
              <a:gd name="connsiteX33" fmla="*/ 1371600 w 1865870"/>
              <a:gd name="connsiteY33" fmla="*/ 99584 h 718117"/>
              <a:gd name="connsiteX34" fmla="*/ 1445740 w 1865870"/>
              <a:gd name="connsiteY34" fmla="*/ 50157 h 718117"/>
              <a:gd name="connsiteX35" fmla="*/ 1482810 w 1865870"/>
              <a:gd name="connsiteY35" fmla="*/ 25443 h 718117"/>
              <a:gd name="connsiteX36" fmla="*/ 1865870 w 1865870"/>
              <a:gd name="connsiteY36" fmla="*/ 13086 h 718117"/>
              <a:gd name="connsiteX0" fmla="*/ 0 w 1865870"/>
              <a:gd name="connsiteY0" fmla="*/ 618568 h 718117"/>
              <a:gd name="connsiteX1" fmla="*/ 61783 w 1865870"/>
              <a:gd name="connsiteY1" fmla="*/ 606211 h 718117"/>
              <a:gd name="connsiteX2" fmla="*/ 135924 w 1865870"/>
              <a:gd name="connsiteY2" fmla="*/ 544427 h 718117"/>
              <a:gd name="connsiteX3" fmla="*/ 185351 w 1865870"/>
              <a:gd name="connsiteY3" fmla="*/ 470286 h 718117"/>
              <a:gd name="connsiteX4" fmla="*/ 197708 w 1865870"/>
              <a:gd name="connsiteY4" fmla="*/ 433216 h 718117"/>
              <a:gd name="connsiteX5" fmla="*/ 234778 w 1865870"/>
              <a:gd name="connsiteY5" fmla="*/ 408503 h 718117"/>
              <a:gd name="connsiteX6" fmla="*/ 271848 w 1865870"/>
              <a:gd name="connsiteY6" fmla="*/ 371432 h 718117"/>
              <a:gd name="connsiteX7" fmla="*/ 321275 w 1865870"/>
              <a:gd name="connsiteY7" fmla="*/ 297292 h 718117"/>
              <a:gd name="connsiteX8" fmla="*/ 358345 w 1865870"/>
              <a:gd name="connsiteY8" fmla="*/ 272578 h 718117"/>
              <a:gd name="connsiteX9" fmla="*/ 395416 w 1865870"/>
              <a:gd name="connsiteY9" fmla="*/ 235508 h 718117"/>
              <a:gd name="connsiteX10" fmla="*/ 432486 w 1865870"/>
              <a:gd name="connsiteY10" fmla="*/ 223151 h 718117"/>
              <a:gd name="connsiteX11" fmla="*/ 469556 w 1865870"/>
              <a:gd name="connsiteY11" fmla="*/ 198438 h 718117"/>
              <a:gd name="connsiteX12" fmla="*/ 518983 w 1865870"/>
              <a:gd name="connsiteY12" fmla="*/ 124297 h 718117"/>
              <a:gd name="connsiteX13" fmla="*/ 543697 w 1865870"/>
              <a:gd name="connsiteY13" fmla="*/ 87227 h 718117"/>
              <a:gd name="connsiteX14" fmla="*/ 580767 w 1865870"/>
              <a:gd name="connsiteY14" fmla="*/ 62513 h 718117"/>
              <a:gd name="connsiteX15" fmla="*/ 654908 w 1865870"/>
              <a:gd name="connsiteY15" fmla="*/ 37800 h 718117"/>
              <a:gd name="connsiteX16" fmla="*/ 691978 w 1865870"/>
              <a:gd name="connsiteY16" fmla="*/ 25443 h 718117"/>
              <a:gd name="connsiteX17" fmla="*/ 729048 w 1865870"/>
              <a:gd name="connsiteY17" fmla="*/ 730 h 718117"/>
              <a:gd name="connsiteX18" fmla="*/ 766118 w 1865870"/>
              <a:gd name="connsiteY18" fmla="*/ 13086 h 718117"/>
              <a:gd name="connsiteX19" fmla="*/ 790832 w 1865870"/>
              <a:gd name="connsiteY19" fmla="*/ 50157 h 718117"/>
              <a:gd name="connsiteX20" fmla="*/ 827902 w 1865870"/>
              <a:gd name="connsiteY20" fmla="*/ 519713 h 718117"/>
              <a:gd name="connsiteX21" fmla="*/ 852616 w 1865870"/>
              <a:gd name="connsiteY21" fmla="*/ 593854 h 718117"/>
              <a:gd name="connsiteX22" fmla="*/ 902043 w 1865870"/>
              <a:gd name="connsiteY22" fmla="*/ 655638 h 718117"/>
              <a:gd name="connsiteX23" fmla="*/ 939113 w 1865870"/>
              <a:gd name="connsiteY23" fmla="*/ 667995 h 718117"/>
              <a:gd name="connsiteX24" fmla="*/ 951470 w 1865870"/>
              <a:gd name="connsiteY24" fmla="*/ 705065 h 718117"/>
              <a:gd name="connsiteX25" fmla="*/ 1025610 w 1865870"/>
              <a:gd name="connsiteY25" fmla="*/ 705065 h 718117"/>
              <a:gd name="connsiteX26" fmla="*/ 1087394 w 1865870"/>
              <a:gd name="connsiteY26" fmla="*/ 593854 h 718117"/>
              <a:gd name="connsiteX27" fmla="*/ 1099751 w 1865870"/>
              <a:gd name="connsiteY27" fmla="*/ 371432 h 718117"/>
              <a:gd name="connsiteX28" fmla="*/ 1173891 w 1865870"/>
              <a:gd name="connsiteY28" fmla="*/ 322005 h 718117"/>
              <a:gd name="connsiteX29" fmla="*/ 1198605 w 1865870"/>
              <a:gd name="connsiteY29" fmla="*/ 284935 h 718117"/>
              <a:gd name="connsiteX30" fmla="*/ 1235675 w 1865870"/>
              <a:gd name="connsiteY30" fmla="*/ 272578 h 718117"/>
              <a:gd name="connsiteX31" fmla="*/ 1322172 w 1865870"/>
              <a:gd name="connsiteY31" fmla="*/ 173724 h 718117"/>
              <a:gd name="connsiteX32" fmla="*/ 1371600 w 1865870"/>
              <a:gd name="connsiteY32" fmla="*/ 99584 h 718117"/>
              <a:gd name="connsiteX33" fmla="*/ 1445740 w 1865870"/>
              <a:gd name="connsiteY33" fmla="*/ 50157 h 718117"/>
              <a:gd name="connsiteX34" fmla="*/ 1482810 w 1865870"/>
              <a:gd name="connsiteY34" fmla="*/ 25443 h 718117"/>
              <a:gd name="connsiteX35" fmla="*/ 1865870 w 1865870"/>
              <a:gd name="connsiteY35" fmla="*/ 13086 h 7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65870" h="718117">
                <a:moveTo>
                  <a:pt x="0" y="618568"/>
                </a:moveTo>
                <a:cubicBezTo>
                  <a:pt x="20594" y="614449"/>
                  <a:pt x="43973" y="617342"/>
                  <a:pt x="61783" y="606211"/>
                </a:cubicBezTo>
                <a:cubicBezTo>
                  <a:pt x="215676" y="510027"/>
                  <a:pt x="10375" y="586278"/>
                  <a:pt x="135924" y="544427"/>
                </a:cubicBezTo>
                <a:cubicBezTo>
                  <a:pt x="152400" y="519713"/>
                  <a:pt x="175958" y="498464"/>
                  <a:pt x="185351" y="470286"/>
                </a:cubicBezTo>
                <a:cubicBezTo>
                  <a:pt x="189470" y="457929"/>
                  <a:pt x="189571" y="443387"/>
                  <a:pt x="197708" y="433216"/>
                </a:cubicBezTo>
                <a:cubicBezTo>
                  <a:pt x="206985" y="421620"/>
                  <a:pt x="223369" y="418010"/>
                  <a:pt x="234778" y="408503"/>
                </a:cubicBezTo>
                <a:cubicBezTo>
                  <a:pt x="248203" y="397316"/>
                  <a:pt x="261119" y="385226"/>
                  <a:pt x="271848" y="371432"/>
                </a:cubicBezTo>
                <a:cubicBezTo>
                  <a:pt x="290083" y="347987"/>
                  <a:pt x="296562" y="313768"/>
                  <a:pt x="321275" y="297292"/>
                </a:cubicBezTo>
                <a:cubicBezTo>
                  <a:pt x="333632" y="289054"/>
                  <a:pt x="346936" y="282085"/>
                  <a:pt x="358345" y="272578"/>
                </a:cubicBezTo>
                <a:cubicBezTo>
                  <a:pt x="371770" y="261391"/>
                  <a:pt x="380876" y="245201"/>
                  <a:pt x="395416" y="235508"/>
                </a:cubicBezTo>
                <a:cubicBezTo>
                  <a:pt x="406254" y="228283"/>
                  <a:pt x="420836" y="228976"/>
                  <a:pt x="432486" y="223151"/>
                </a:cubicBezTo>
                <a:cubicBezTo>
                  <a:pt x="445769" y="216510"/>
                  <a:pt x="457199" y="206676"/>
                  <a:pt x="469556" y="198438"/>
                </a:cubicBezTo>
                <a:lnTo>
                  <a:pt x="518983" y="124297"/>
                </a:lnTo>
                <a:cubicBezTo>
                  <a:pt x="527221" y="111940"/>
                  <a:pt x="531340" y="95465"/>
                  <a:pt x="543697" y="87227"/>
                </a:cubicBezTo>
                <a:cubicBezTo>
                  <a:pt x="556054" y="78989"/>
                  <a:pt x="567196" y="68545"/>
                  <a:pt x="580767" y="62513"/>
                </a:cubicBezTo>
                <a:cubicBezTo>
                  <a:pt x="604572" y="51933"/>
                  <a:pt x="630194" y="46038"/>
                  <a:pt x="654908" y="37800"/>
                </a:cubicBezTo>
                <a:cubicBezTo>
                  <a:pt x="667265" y="33681"/>
                  <a:pt x="681140" y="32668"/>
                  <a:pt x="691978" y="25443"/>
                </a:cubicBezTo>
                <a:lnTo>
                  <a:pt x="729048" y="730"/>
                </a:lnTo>
                <a:cubicBezTo>
                  <a:pt x="741405" y="4849"/>
                  <a:pt x="755947" y="4949"/>
                  <a:pt x="766118" y="13086"/>
                </a:cubicBezTo>
                <a:cubicBezTo>
                  <a:pt x="777715" y="22363"/>
                  <a:pt x="780535" y="-34281"/>
                  <a:pt x="790832" y="50157"/>
                </a:cubicBezTo>
                <a:cubicBezTo>
                  <a:pt x="801129" y="134595"/>
                  <a:pt x="817605" y="429097"/>
                  <a:pt x="827902" y="519713"/>
                </a:cubicBezTo>
                <a:lnTo>
                  <a:pt x="852616" y="593854"/>
                </a:lnTo>
                <a:cubicBezTo>
                  <a:pt x="866868" y="636611"/>
                  <a:pt x="857327" y="633280"/>
                  <a:pt x="902043" y="655638"/>
                </a:cubicBezTo>
                <a:cubicBezTo>
                  <a:pt x="913693" y="661463"/>
                  <a:pt x="926756" y="663876"/>
                  <a:pt x="939113" y="667995"/>
                </a:cubicBezTo>
                <a:cubicBezTo>
                  <a:pt x="943232" y="680352"/>
                  <a:pt x="942260" y="695855"/>
                  <a:pt x="951470" y="705065"/>
                </a:cubicBezTo>
                <a:cubicBezTo>
                  <a:pt x="976184" y="729779"/>
                  <a:pt x="1000896" y="713303"/>
                  <a:pt x="1025610" y="705065"/>
                </a:cubicBezTo>
                <a:cubicBezTo>
                  <a:pt x="1082262" y="620086"/>
                  <a:pt x="1065644" y="659102"/>
                  <a:pt x="1087394" y="593854"/>
                </a:cubicBezTo>
                <a:cubicBezTo>
                  <a:pt x="1072874" y="419612"/>
                  <a:pt x="1059352" y="492626"/>
                  <a:pt x="1099751" y="371432"/>
                </a:cubicBezTo>
                <a:cubicBezTo>
                  <a:pt x="1109144" y="343254"/>
                  <a:pt x="1173891" y="322005"/>
                  <a:pt x="1173891" y="322005"/>
                </a:cubicBezTo>
                <a:cubicBezTo>
                  <a:pt x="1182129" y="309648"/>
                  <a:pt x="1187008" y="294212"/>
                  <a:pt x="1198605" y="284935"/>
                </a:cubicBezTo>
                <a:cubicBezTo>
                  <a:pt x="1208776" y="276798"/>
                  <a:pt x="1226465" y="281788"/>
                  <a:pt x="1235675" y="272578"/>
                </a:cubicBezTo>
                <a:cubicBezTo>
                  <a:pt x="1379840" y="128413"/>
                  <a:pt x="1217138" y="243748"/>
                  <a:pt x="1322172" y="173724"/>
                </a:cubicBezTo>
                <a:lnTo>
                  <a:pt x="1371600" y="99584"/>
                </a:lnTo>
                <a:cubicBezTo>
                  <a:pt x="1388076" y="74871"/>
                  <a:pt x="1421027" y="66633"/>
                  <a:pt x="1445740" y="50157"/>
                </a:cubicBezTo>
                <a:cubicBezTo>
                  <a:pt x="1458097" y="41919"/>
                  <a:pt x="1468721" y="30139"/>
                  <a:pt x="1482810" y="25443"/>
                </a:cubicBezTo>
                <a:cubicBezTo>
                  <a:pt x="1629292" y="-23384"/>
                  <a:pt x="1506856" y="13086"/>
                  <a:pt x="1865870" y="130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5862" y="51212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9971" y="158140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3089" t="13793" r="33984" b="47619"/>
          <a:stretch/>
        </p:blipFill>
        <p:spPr bwMode="auto">
          <a:xfrm>
            <a:off x="828036" y="2736315"/>
            <a:ext cx="2932386" cy="12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own Arrow 18"/>
          <p:cNvSpPr/>
          <p:nvPr/>
        </p:nvSpPr>
        <p:spPr>
          <a:xfrm rot="16200000">
            <a:off x="4111175" y="3135852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3" cstate="print"/>
          <a:srcRect l="14497" t="57118" r="21209" b="12469"/>
          <a:stretch/>
        </p:blipFill>
        <p:spPr bwMode="auto">
          <a:xfrm>
            <a:off x="793714" y="4563377"/>
            <a:ext cx="5058306" cy="10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34304" y="4224823"/>
            <a:ext cx="2978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Example: Digital Motor Controller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026748" y="4936427"/>
            <a:ext cx="7164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Motor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394361" y="4817290"/>
            <a:ext cx="9050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Encoder</a:t>
            </a:r>
          </a:p>
          <a:p>
            <a:r>
              <a:rPr lang="en-US" sz="1600" dirty="0" smtClean="0"/>
              <a:t>(A/D)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452954" y="5884581"/>
            <a:ext cx="18194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Micro Controller</a:t>
            </a:r>
          </a:p>
          <a:p>
            <a:r>
              <a:rPr lang="en-US" sz="1600" dirty="0" smtClean="0"/>
              <a:t>(control algorithm)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81026" y="4846308"/>
            <a:ext cx="990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D/A +</a:t>
            </a:r>
          </a:p>
          <a:p>
            <a:r>
              <a:rPr lang="en-US" sz="1600" dirty="0" smtClean="0"/>
              <a:t>Amplifier</a:t>
            </a:r>
            <a:endParaRPr lang="en-US" sz="1600" dirty="0"/>
          </a:p>
        </p:txBody>
      </p:sp>
      <p:cxnSp>
        <p:nvCxnSpPr>
          <p:cNvPr id="26" name="Elbow Connector 25"/>
          <p:cNvCxnSpPr>
            <a:stCxn id="20" idx="3"/>
            <a:endCxn id="24" idx="3"/>
          </p:cNvCxnSpPr>
          <p:nvPr/>
        </p:nvCxnSpPr>
        <p:spPr>
          <a:xfrm flipH="1">
            <a:off x="4272366" y="5109679"/>
            <a:ext cx="1579654" cy="1067290"/>
          </a:xfrm>
          <a:prstGeom prst="bentConnector3">
            <a:avLst>
              <a:gd name="adj1" fmla="val -14472"/>
            </a:avLst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4" idx="1"/>
            <a:endCxn id="20" idx="1"/>
          </p:cNvCxnSpPr>
          <p:nvPr/>
        </p:nvCxnSpPr>
        <p:spPr>
          <a:xfrm rot="10800000">
            <a:off x="793714" y="5109679"/>
            <a:ext cx="1659240" cy="1067290"/>
          </a:xfrm>
          <a:prstGeom prst="bentConnector3">
            <a:avLst>
              <a:gd name="adj1" fmla="val 113777"/>
            </a:avLst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80551" y="4870847"/>
            <a:ext cx="2362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Normally we make the assumption that if the sample rate is high then it acts like a continuous system.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07192" y="4781463"/>
            <a:ext cx="71955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voltage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722205" y="4782538"/>
            <a:ext cx="77777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position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05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5600282" y="4419600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4491613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95569"/>
              </p:ext>
            </p:extLst>
          </p:nvPr>
        </p:nvGraphicFramePr>
        <p:xfrm>
          <a:off x="5029549" y="5528444"/>
          <a:ext cx="6175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" name="Equation" r:id="rId4" imgW="406080" imgH="203040" progId="Equation.DSMT4">
                  <p:embed/>
                </p:oleObj>
              </mc:Choice>
              <mc:Fallback>
                <p:oleObj name="Equation" r:id="rId4" imgW="4060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549" y="5528444"/>
                        <a:ext cx="6175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92147"/>
              </p:ext>
            </p:extLst>
          </p:nvPr>
        </p:nvGraphicFramePr>
        <p:xfrm>
          <a:off x="6893144" y="4409638"/>
          <a:ext cx="9683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144" y="4409638"/>
                        <a:ext cx="9683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41277"/>
              </p:ext>
            </p:extLst>
          </p:nvPr>
        </p:nvGraphicFramePr>
        <p:xfrm>
          <a:off x="7099300" y="4876800"/>
          <a:ext cx="15684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" name="Equation" r:id="rId8" imgW="1028520" imgH="203040" progId="Equation.DSMT4">
                  <p:embed/>
                </p:oleObj>
              </mc:Choice>
              <mc:Fallback>
                <p:oleObj name="Equation" r:id="rId8" imgW="102852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4876800"/>
                        <a:ext cx="15684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5257800" y="4648201"/>
            <a:ext cx="1676400" cy="9143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7010400" y="4728587"/>
            <a:ext cx="152400" cy="6054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991518" y="5406013"/>
            <a:ext cx="20188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18177"/>
              </p:ext>
            </p:extLst>
          </p:nvPr>
        </p:nvGraphicFramePr>
        <p:xfrm>
          <a:off x="958850" y="4602162"/>
          <a:ext cx="36798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7" name="Equation" r:id="rId10" imgW="2412720" imgH="965160" progId="Equation.DSMT4">
                  <p:embed/>
                </p:oleObj>
              </mc:Choice>
              <mc:Fallback>
                <p:oleObj name="Equation" r:id="rId10" imgW="2412720" imgH="965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602162"/>
                        <a:ext cx="36798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 rot="5400000">
            <a:off x="6125725" y="5135128"/>
            <a:ext cx="152402" cy="10073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02802"/>
              </p:ext>
            </p:extLst>
          </p:nvPr>
        </p:nvGraphicFramePr>
        <p:xfrm>
          <a:off x="6116934" y="5791200"/>
          <a:ext cx="214312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8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934" y="5791200"/>
                        <a:ext cx="214312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3962401" y="3196213"/>
            <a:ext cx="1029117" cy="145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600200" y="2438400"/>
            <a:ext cx="4098052" cy="2053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524376" y="3810000"/>
            <a:ext cx="2151648" cy="1507253"/>
          </a:xfrm>
          <a:custGeom>
            <a:avLst/>
            <a:gdLst>
              <a:gd name="connsiteX0" fmla="*/ 403235 w 2151648"/>
              <a:gd name="connsiteY0" fmla="*/ 1306286 h 1306286"/>
              <a:gd name="connsiteX1" fmla="*/ 121881 w 2151648"/>
              <a:gd name="connsiteY1" fmla="*/ 512466 h 1306286"/>
              <a:gd name="connsiteX2" fmla="*/ 2151648 w 2151648"/>
              <a:gd name="connsiteY2" fmla="*/ 0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1648" h="1306286">
                <a:moveTo>
                  <a:pt x="403235" y="1306286"/>
                </a:moveTo>
                <a:cubicBezTo>
                  <a:pt x="116857" y="1018233"/>
                  <a:pt x="-169521" y="730180"/>
                  <a:pt x="121881" y="512466"/>
                </a:cubicBezTo>
                <a:cubicBezTo>
                  <a:pt x="413283" y="294752"/>
                  <a:pt x="1831776" y="75363"/>
                  <a:pt x="215164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56255" y="5241053"/>
            <a:ext cx="288053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2" name="Object 235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00204"/>
              </p:ext>
            </p:extLst>
          </p:nvPr>
        </p:nvGraphicFramePr>
        <p:xfrm>
          <a:off x="4876800" y="4834687"/>
          <a:ext cx="10255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9" name="Equation" r:id="rId14" imgW="672840" imgH="203040" progId="Equation.DSMT4">
                  <p:embed/>
                </p:oleObj>
              </mc:Choice>
              <mc:Fallback>
                <p:oleObj name="Equation" r:id="rId14" imgW="67284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34687"/>
                        <a:ext cx="1025525" cy="3079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28088" y="2590800"/>
            <a:ext cx="3130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Approximation of slope at t=</a:t>
            </a:r>
            <a:r>
              <a:rPr lang="en-US" dirty="0" err="1" smtClean="0"/>
              <a:t>kT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69752" y="3947236"/>
            <a:ext cx="27491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at </a:t>
            </a:r>
            <a:r>
              <a:rPr lang="en-US" dirty="0" err="1" smtClean="0"/>
              <a:t>kT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620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99" y="2572378"/>
            <a:ext cx="7610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65320"/>
              </p:ext>
            </p:extLst>
          </p:nvPr>
        </p:nvGraphicFramePr>
        <p:xfrm>
          <a:off x="6096000" y="1434991"/>
          <a:ext cx="1333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5" imgW="876240" imgH="177480" progId="Equation.DSMT4">
                  <p:embed/>
                </p:oleObj>
              </mc:Choice>
              <mc:Fallback>
                <p:oleObj name="Equation" r:id="rId5" imgW="8762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34991"/>
                        <a:ext cx="1333500" cy="271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825717"/>
              </p:ext>
            </p:extLst>
          </p:nvPr>
        </p:nvGraphicFramePr>
        <p:xfrm>
          <a:off x="3429000" y="2291690"/>
          <a:ext cx="1758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Equation" r:id="rId7" imgW="1155600" imgH="203040" progId="Equation.DSMT4">
                  <p:embed/>
                </p:oleObj>
              </mc:Choice>
              <mc:Fallback>
                <p:oleObj name="Equation" r:id="rId7" imgW="115560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91690"/>
                        <a:ext cx="1758950" cy="309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600200" y="22860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04597" y="4038600"/>
            <a:ext cx="6766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105400"/>
            <a:ext cx="152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785938"/>
            <a:ext cx="7305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295400" y="2133600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32004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04597" y="41148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4461641"/>
            <a:ext cx="28049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09852" y="4953000"/>
            <a:ext cx="8237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"/>
            <a:ext cx="581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3724"/>
          <a:stretch/>
        </p:blipFill>
        <p:spPr bwMode="auto">
          <a:xfrm>
            <a:off x="864476" y="1638300"/>
            <a:ext cx="7296150" cy="49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219200" y="12192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6128" y="2280745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3810000"/>
            <a:ext cx="952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5105400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0031"/>
          <a:stretch/>
        </p:blipFill>
        <p:spPr bwMode="auto">
          <a:xfrm>
            <a:off x="362232" y="82437"/>
            <a:ext cx="8229600" cy="25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04227"/>
              </p:ext>
            </p:extLst>
          </p:nvPr>
        </p:nvGraphicFramePr>
        <p:xfrm>
          <a:off x="5535386" y="3429000"/>
          <a:ext cx="3169299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Equation" r:id="rId4" imgW="2057400" imgH="2095200" progId="Equation.DSMT4">
                  <p:embed/>
                </p:oleObj>
              </mc:Choice>
              <mc:Fallback>
                <p:oleObj name="Equation" r:id="rId4" imgW="2057400" imgH="209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5386" y="3429000"/>
                        <a:ext cx="3169299" cy="32273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69300"/>
              </p:ext>
            </p:extLst>
          </p:nvPr>
        </p:nvGraphicFramePr>
        <p:xfrm>
          <a:off x="209550" y="2493963"/>
          <a:ext cx="48514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6" imgW="3263760" imgH="2793960" progId="Equation.DSMT4">
                  <p:embed/>
                </p:oleObj>
              </mc:Choice>
              <mc:Fallback>
                <p:oleObj name="Equation" r:id="rId6" imgW="3263760" imgH="2793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493963"/>
                        <a:ext cx="4851400" cy="41497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5371" y="2069556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from autonomous: added this constraint on the initial condition t</a:t>
            </a:r>
            <a:r>
              <a:rPr lang="en-US" baseline="-25000" dirty="0" smtClean="0"/>
              <a:t>0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05400" y="2362200"/>
            <a:ext cx="859972" cy="169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981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9657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9741"/>
          <a:stretch/>
        </p:blipFill>
        <p:spPr bwMode="auto">
          <a:xfrm>
            <a:off x="533400" y="228600"/>
            <a:ext cx="7943850" cy="20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94824"/>
              </p:ext>
            </p:extLst>
          </p:nvPr>
        </p:nvGraphicFramePr>
        <p:xfrm>
          <a:off x="1143000" y="2727581"/>
          <a:ext cx="57594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4" name="Equation" r:id="rId4" imgW="4559040" imgH="838080" progId="Equation.DSMT4">
                  <p:embed/>
                </p:oleObj>
              </mc:Choice>
              <mc:Fallback>
                <p:oleObj name="Equation" r:id="rId4" imgW="4559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727581"/>
                        <a:ext cx="5759450" cy="10588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6" r="51795"/>
          <a:stretch/>
        </p:blipFill>
        <p:spPr bwMode="auto">
          <a:xfrm>
            <a:off x="533400" y="2251881"/>
            <a:ext cx="3829334" cy="2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10117" b="61333"/>
          <a:stretch/>
        </p:blipFill>
        <p:spPr bwMode="auto">
          <a:xfrm>
            <a:off x="1056053" y="3864267"/>
            <a:ext cx="6898543" cy="13807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" name="Smiley Face 20"/>
          <p:cNvSpPr/>
          <p:nvPr/>
        </p:nvSpPr>
        <p:spPr>
          <a:xfrm>
            <a:off x="4115937" y="4289421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23765"/>
              </p:ext>
            </p:extLst>
          </p:nvPr>
        </p:nvGraphicFramePr>
        <p:xfrm>
          <a:off x="1328737" y="5356944"/>
          <a:ext cx="58769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5" name="Equation" r:id="rId7" imgW="3949560" imgH="863280" progId="Equation.DSMT4">
                  <p:embed/>
                </p:oleObj>
              </mc:Choice>
              <mc:Fallback>
                <p:oleObj name="Equation" r:id="rId7" imgW="39495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5356944"/>
                        <a:ext cx="5876925" cy="12906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miley Face 21"/>
          <p:cNvSpPr/>
          <p:nvPr/>
        </p:nvSpPr>
        <p:spPr>
          <a:xfrm>
            <a:off x="6019800" y="4921301"/>
            <a:ext cx="228600" cy="215797"/>
          </a:xfrm>
          <a:prstGeom prst="smileyFac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8201" y="5029200"/>
            <a:ext cx="2368770" cy="853151"/>
          </a:xfrm>
          <a:custGeom>
            <a:avLst/>
            <a:gdLst>
              <a:gd name="connsiteX0" fmla="*/ 451184 w 812925"/>
              <a:gd name="connsiteY0" fmla="*/ 3446031 h 3446031"/>
              <a:gd name="connsiteX1" fmla="*/ 9056 w 812925"/>
              <a:gd name="connsiteY1" fmla="*/ 481767 h 3446031"/>
              <a:gd name="connsiteX2" fmla="*/ 812925 w 812925"/>
              <a:gd name="connsiteY2" fmla="*/ 39640 h 3446031"/>
              <a:gd name="connsiteX0" fmla="*/ 451184 w 2368770"/>
              <a:gd name="connsiteY0" fmla="*/ 3361190 h 3361190"/>
              <a:gd name="connsiteX1" fmla="*/ 9056 w 2368770"/>
              <a:gd name="connsiteY1" fmla="*/ 396926 h 3361190"/>
              <a:gd name="connsiteX2" fmla="*/ 2368770 w 2368770"/>
              <a:gd name="connsiteY2" fmla="*/ 81016 h 33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770" h="3361190">
                <a:moveTo>
                  <a:pt x="451184" y="3361190"/>
                </a:moveTo>
                <a:cubicBezTo>
                  <a:pt x="199975" y="2162924"/>
                  <a:pt x="-51234" y="964658"/>
                  <a:pt x="9056" y="396926"/>
                </a:cubicBezTo>
                <a:cubicBezTo>
                  <a:pt x="69346" y="-170806"/>
                  <a:pt x="1996980" y="18213"/>
                  <a:pt x="2368770" y="81016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/>
          <a:stretch/>
        </p:blipFill>
        <p:spPr bwMode="auto">
          <a:xfrm>
            <a:off x="0" y="2421034"/>
            <a:ext cx="7943850" cy="20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6761703" y="2565072"/>
            <a:ext cx="520357" cy="522515"/>
          </a:xfrm>
          <a:custGeom>
            <a:avLst/>
            <a:gdLst>
              <a:gd name="connsiteX0" fmla="*/ 0 w 520357"/>
              <a:gd name="connsiteY0" fmla="*/ 0 h 522515"/>
              <a:gd name="connsiteX1" fmla="*/ 482321 w 520357"/>
              <a:gd name="connsiteY1" fmla="*/ 100484 h 522515"/>
              <a:gd name="connsiteX2" fmla="*/ 492370 w 520357"/>
              <a:gd name="connsiteY2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357" h="522515">
                <a:moveTo>
                  <a:pt x="0" y="0"/>
                </a:moveTo>
                <a:cubicBezTo>
                  <a:pt x="200129" y="6699"/>
                  <a:pt x="400259" y="13398"/>
                  <a:pt x="482321" y="100484"/>
                </a:cubicBezTo>
                <a:cubicBezTo>
                  <a:pt x="564383" y="187570"/>
                  <a:pt x="487346" y="448827"/>
                  <a:pt x="492370" y="522515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3275156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275156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715000" y="3351356"/>
            <a:ext cx="1371600" cy="92110"/>
            <a:chOff x="6248400" y="4419600"/>
            <a:chExt cx="1371600" cy="92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248400" y="441960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48400" y="451171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71800" y="3884756"/>
            <a:ext cx="1371600" cy="92110"/>
            <a:chOff x="6248400" y="4419600"/>
            <a:chExt cx="1371600" cy="921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248400" y="441960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48400" y="451171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614538" y="4264223"/>
            <a:ext cx="27603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b="1"/>
          <a:stretch/>
        </p:blipFill>
        <p:spPr bwMode="auto">
          <a:xfrm>
            <a:off x="3701143" y="1924832"/>
            <a:ext cx="1813660" cy="24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5"/>
          <a:stretch/>
        </p:blipFill>
        <p:spPr bwMode="auto">
          <a:xfrm>
            <a:off x="242959" y="1903556"/>
            <a:ext cx="3590925" cy="29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8318" y="902042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Example 7 (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t="25078" r="32673" b="36884"/>
          <a:stretch/>
        </p:blipFill>
        <p:spPr bwMode="auto">
          <a:xfrm>
            <a:off x="6172200" y="1522639"/>
            <a:ext cx="2871863" cy="85261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7608131" y="1888768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536548" y="2338474"/>
            <a:ext cx="1507515" cy="92110"/>
            <a:chOff x="6248400" y="4419600"/>
            <a:chExt cx="1371600" cy="9211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248400" y="441960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48400" y="4511710"/>
              <a:ext cx="1371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934200" y="1171842"/>
            <a:ext cx="163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0943" b="28828"/>
          <a:stretch/>
        </p:blipFill>
        <p:spPr bwMode="auto">
          <a:xfrm>
            <a:off x="304800" y="1524000"/>
            <a:ext cx="82635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8318" y="902042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Example 7 (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53462"/>
              </p:ext>
            </p:extLst>
          </p:nvPr>
        </p:nvGraphicFramePr>
        <p:xfrm>
          <a:off x="1628775" y="2514600"/>
          <a:ext cx="3797300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4" imgW="2476440" imgH="901440" progId="Equation.DSMT4">
                  <p:embed/>
                </p:oleObj>
              </mc:Choice>
              <mc:Fallback>
                <p:oleObj name="Equation" r:id="rId4" imgW="2476440" imgH="901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514600"/>
                        <a:ext cx="3797300" cy="1389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72102"/>
          <a:stretch/>
        </p:blipFill>
        <p:spPr bwMode="auto">
          <a:xfrm>
            <a:off x="15240" y="4267200"/>
            <a:ext cx="826357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14459"/>
              </p:ext>
            </p:extLst>
          </p:nvPr>
        </p:nvGraphicFramePr>
        <p:xfrm>
          <a:off x="264042" y="1032914"/>
          <a:ext cx="6593958" cy="128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" name="Equation" r:id="rId3" imgW="3644640" imgH="711000" progId="Equation.DSMT4">
                  <p:embed/>
                </p:oleObj>
              </mc:Choice>
              <mc:Fallback>
                <p:oleObj name="Equation" r:id="rId3" imgW="364464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42" y="1032914"/>
                        <a:ext cx="6593958" cy="1286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12205"/>
            <a:ext cx="753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Barbalat’s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Lemma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Slotine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page 124-128)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59357"/>
              </p:ext>
            </p:extLst>
          </p:nvPr>
        </p:nvGraphicFramePr>
        <p:xfrm>
          <a:off x="304800" y="3429000"/>
          <a:ext cx="554394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" name="Equation" r:id="rId5" imgW="2743200" imgH="1168200" progId="Equation.DSMT4">
                  <p:embed/>
                </p:oleObj>
              </mc:Choice>
              <mc:Fallback>
                <p:oleObj name="Equation" r:id="rId5" imgW="27432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554394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08370"/>
              </p:ext>
            </p:extLst>
          </p:nvPr>
        </p:nvGraphicFramePr>
        <p:xfrm>
          <a:off x="4267200" y="1905000"/>
          <a:ext cx="40306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2" name="Equation" r:id="rId7" imgW="2616120" imgH="457200" progId="Equation.DSMT4">
                  <p:embed/>
                </p:oleObj>
              </mc:Choice>
              <mc:Fallback>
                <p:oleObj name="Equation" r:id="rId7" imgW="2616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1905000"/>
                        <a:ext cx="4030663" cy="706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58216"/>
              </p:ext>
            </p:extLst>
          </p:nvPr>
        </p:nvGraphicFramePr>
        <p:xfrm>
          <a:off x="285307" y="2895600"/>
          <a:ext cx="42037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3" name="Equation" r:id="rId9" imgW="2323800" imgH="203040" progId="Equation.DSMT4">
                  <p:embed/>
                </p:oleObj>
              </mc:Choice>
              <mc:Fallback>
                <p:oleObj name="Equation" r:id="rId9" imgW="23238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07" y="2895600"/>
                        <a:ext cx="42037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752600" y="1447800"/>
            <a:ext cx="2514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54441"/>
              </p:ext>
            </p:extLst>
          </p:nvPr>
        </p:nvGraphicFramePr>
        <p:xfrm>
          <a:off x="152399" y="3352800"/>
          <a:ext cx="30908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0" name="Equation" r:id="rId3" imgW="2019240" imgH="507960" progId="Equation.DSMT4">
                  <p:embed/>
                </p:oleObj>
              </mc:Choice>
              <mc:Fallback>
                <p:oleObj name="Equation" r:id="rId3" imgW="20192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3352800"/>
                        <a:ext cx="30908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06547"/>
              </p:ext>
            </p:extLst>
          </p:nvPr>
        </p:nvGraphicFramePr>
        <p:xfrm>
          <a:off x="228600" y="685800"/>
          <a:ext cx="5929313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1" name="Equation" r:id="rId5" imgW="3873240" imgH="1663560" progId="Equation.DSMT4">
                  <p:embed/>
                </p:oleObj>
              </mc:Choice>
              <mc:Fallback>
                <p:oleObj name="Equation" r:id="rId5" imgW="3873240" imgH="1663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929313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53327"/>
              </p:ext>
            </p:extLst>
          </p:nvPr>
        </p:nvGraphicFramePr>
        <p:xfrm>
          <a:off x="1828800" y="1981200"/>
          <a:ext cx="23860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2" name="Equation" r:id="rId7" imgW="1549080" imgH="253800" progId="Equation.DSMT4">
                  <p:embed/>
                </p:oleObj>
              </mc:Choice>
              <mc:Fallback>
                <p:oleObj name="Equation" r:id="rId7" imgW="15490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81200"/>
                        <a:ext cx="2386013" cy="392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99179"/>
              </p:ext>
            </p:extLst>
          </p:nvPr>
        </p:nvGraphicFramePr>
        <p:xfrm>
          <a:off x="2057400" y="2895600"/>
          <a:ext cx="25241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3" name="Equation" r:id="rId9" imgW="1638000" imgH="203040" progId="Equation.DSMT4">
                  <p:embed/>
                </p:oleObj>
              </mc:Choice>
              <mc:Fallback>
                <p:oleObj name="Equation" r:id="rId9" imgW="163800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2524125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714512"/>
              </p:ext>
            </p:extLst>
          </p:nvPr>
        </p:nvGraphicFramePr>
        <p:xfrm>
          <a:off x="4876800" y="2743200"/>
          <a:ext cx="36734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4" name="Equation" r:id="rId11" imgW="2400120" imgH="457200" progId="Equation.DSMT4">
                  <p:embed/>
                </p:oleObj>
              </mc:Choice>
              <mc:Fallback>
                <p:oleObj name="Equation" r:id="rId11" imgW="240012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3673475" cy="700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63509"/>
              </p:ext>
            </p:extLst>
          </p:nvPr>
        </p:nvGraphicFramePr>
        <p:xfrm>
          <a:off x="1066799" y="4419600"/>
          <a:ext cx="38084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5" name="Equation" r:id="rId13" imgW="2489040" imgH="203040" progId="Equation.DSMT4">
                  <p:embed/>
                </p:oleObj>
              </mc:Choice>
              <mc:Fallback>
                <p:oleObj name="Equation" r:id="rId13" imgW="248904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4419600"/>
                        <a:ext cx="3808413" cy="311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685799" y="4114800"/>
            <a:ext cx="2286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52499" y="4076700"/>
            <a:ext cx="247650" cy="419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2499" y="4076700"/>
            <a:ext cx="495300" cy="419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42326"/>
              </p:ext>
            </p:extLst>
          </p:nvPr>
        </p:nvGraphicFramePr>
        <p:xfrm>
          <a:off x="2666999" y="3854598"/>
          <a:ext cx="30511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6" name="Equation" r:id="rId15" imgW="1993680" imgH="177480" progId="Equation.DSMT4">
                  <p:embed/>
                </p:oleObj>
              </mc:Choice>
              <mc:Fallback>
                <p:oleObj name="Equation" r:id="rId15" imgW="19936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3854598"/>
                        <a:ext cx="3051175" cy="273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1851836" y="3962400"/>
            <a:ext cx="815163" cy="114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266285"/>
              </p:ext>
            </p:extLst>
          </p:nvPr>
        </p:nvGraphicFramePr>
        <p:xfrm>
          <a:off x="380999" y="4724400"/>
          <a:ext cx="472440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7" name="Equation" r:id="rId17" imgW="3085920" imgH="1206360" progId="Equation.DSMT4">
                  <p:embed/>
                </p:oleObj>
              </mc:Choice>
              <mc:Fallback>
                <p:oleObj name="Equation" r:id="rId17" imgW="3085920" imgH="1206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4724400"/>
                        <a:ext cx="4724401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13023"/>
              </p:ext>
            </p:extLst>
          </p:nvPr>
        </p:nvGraphicFramePr>
        <p:xfrm>
          <a:off x="236555" y="152400"/>
          <a:ext cx="33829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8" name="Equation" r:id="rId19" imgW="2209680" imgH="203040" progId="Equation.DSMT4">
                  <p:embed/>
                </p:oleObj>
              </mc:Choice>
              <mc:Fallback>
                <p:oleObj name="Equation" r:id="rId19" imgW="22096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55" y="152400"/>
                        <a:ext cx="33829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9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extended idea of </a:t>
            </a:r>
            <a:r>
              <a:rPr lang="en-US" dirty="0" err="1" smtClean="0"/>
              <a:t>Lyapunov</a:t>
            </a:r>
            <a:r>
              <a:rPr lang="en-US" dirty="0" smtClean="0"/>
              <a:t> function analysis to </a:t>
            </a:r>
            <a:r>
              <a:rPr lang="en-US" dirty="0" err="1" smtClean="0"/>
              <a:t>nonautonomous</a:t>
            </a:r>
            <a:r>
              <a:rPr lang="en-US" dirty="0" smtClean="0"/>
              <a:t> systems.</a:t>
            </a:r>
          </a:p>
          <a:p>
            <a:r>
              <a:rPr lang="en-US" dirty="0" smtClean="0"/>
              <a:t>Perturbation analysis examined the effect of disturbances (of a specific form).</a:t>
            </a:r>
          </a:p>
          <a:p>
            <a:r>
              <a:rPr lang="en-US" dirty="0"/>
              <a:t>Have extended idea of </a:t>
            </a:r>
            <a:r>
              <a:rPr lang="en-US" dirty="0" err="1"/>
              <a:t>Lyapunov</a:t>
            </a:r>
            <a:r>
              <a:rPr lang="en-US" dirty="0"/>
              <a:t> function analysis to </a:t>
            </a:r>
            <a:r>
              <a:rPr lang="en-US" dirty="0" smtClean="0"/>
              <a:t>discrete time </a:t>
            </a:r>
            <a:r>
              <a:rPr lang="en-US" dirty="0"/>
              <a:t>systems.</a:t>
            </a:r>
          </a:p>
          <a:p>
            <a:r>
              <a:rPr lang="en-US" dirty="0" smtClean="0"/>
              <a:t>Extended the </a:t>
            </a:r>
            <a:r>
              <a:rPr lang="en-US" dirty="0" err="1" smtClean="0"/>
              <a:t>Lyapunov</a:t>
            </a:r>
            <a:r>
              <a:rPr lang="en-US" dirty="0" smtClean="0"/>
              <a:t> analysis using </a:t>
            </a:r>
            <a:r>
              <a:rPr lang="en-US" dirty="0" err="1" smtClean="0"/>
              <a:t>Barbalat’s</a:t>
            </a:r>
            <a:r>
              <a:rPr lang="en-US" dirty="0" smtClean="0"/>
              <a:t> Lemma to make a statements about the derivative of the </a:t>
            </a:r>
            <a:r>
              <a:rPr lang="en-US" dirty="0" err="1" smtClean="0"/>
              <a:t>Lyapunov</a:t>
            </a:r>
            <a:r>
              <a:rPr lang="en-US" dirty="0" smtClean="0"/>
              <a:t>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121" y="1348859"/>
            <a:ext cx="754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Marquez Problems 4.4, 4.5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0" y="1274379"/>
            <a:ext cx="847898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4.1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05200"/>
            <a:ext cx="91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Doesn’t exist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 flipV="1">
            <a:off x="914400" y="3657600"/>
            <a:ext cx="533400" cy="10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74889"/>
          <a:stretch/>
        </p:blipFill>
        <p:spPr bwMode="auto">
          <a:xfrm>
            <a:off x="685800" y="966484"/>
            <a:ext cx="7419975" cy="125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55846" y="592979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from autonomous: added this constraint on the initial condition t</a:t>
            </a:r>
            <a:r>
              <a:rPr lang="en-US" baseline="-25000" dirty="0" smtClean="0"/>
              <a:t>0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961823"/>
            <a:ext cx="1362075" cy="3335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13436" r="24375"/>
          <a:stretch/>
        </p:blipFill>
        <p:spPr bwMode="auto">
          <a:xfrm>
            <a:off x="1353472" y="2064079"/>
            <a:ext cx="4504403" cy="42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7430" y="2327188"/>
            <a:ext cx="38831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the state from same initial state but different starting times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97646" y="2442229"/>
            <a:ext cx="529784" cy="100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47848" y="4800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01</a:t>
            </a:r>
            <a:endParaRPr lang="en-US" baseline="-25000" dirty="0"/>
          </a:p>
        </p:txBody>
      </p:sp>
      <p:sp>
        <p:nvSpPr>
          <p:cNvPr id="14" name="Freeform 13"/>
          <p:cNvSpPr/>
          <p:nvPr/>
        </p:nvSpPr>
        <p:spPr>
          <a:xfrm>
            <a:off x="2438400" y="2696520"/>
            <a:ext cx="2209800" cy="1496935"/>
          </a:xfrm>
          <a:custGeom>
            <a:avLst/>
            <a:gdLst>
              <a:gd name="connsiteX0" fmla="*/ 1105469 w 1733266"/>
              <a:gd name="connsiteY0" fmla="*/ 1419530 h 1436770"/>
              <a:gd name="connsiteX1" fmla="*/ 1419367 w 1733266"/>
              <a:gd name="connsiteY1" fmla="*/ 1419530 h 1436770"/>
              <a:gd name="connsiteX2" fmla="*/ 1460311 w 1733266"/>
              <a:gd name="connsiteY2" fmla="*/ 1405882 h 1436770"/>
              <a:gd name="connsiteX3" fmla="*/ 1555845 w 1733266"/>
              <a:gd name="connsiteY3" fmla="*/ 1392234 h 1436770"/>
              <a:gd name="connsiteX4" fmla="*/ 1596788 w 1733266"/>
              <a:gd name="connsiteY4" fmla="*/ 1378587 h 1436770"/>
              <a:gd name="connsiteX5" fmla="*/ 1678675 w 1733266"/>
              <a:gd name="connsiteY5" fmla="*/ 1296700 h 1436770"/>
              <a:gd name="connsiteX6" fmla="*/ 1692322 w 1733266"/>
              <a:gd name="connsiteY6" fmla="*/ 1255757 h 1436770"/>
              <a:gd name="connsiteX7" fmla="*/ 1733266 w 1733266"/>
              <a:gd name="connsiteY7" fmla="*/ 1173870 h 1436770"/>
              <a:gd name="connsiteX8" fmla="*/ 1719618 w 1733266"/>
              <a:gd name="connsiteY8" fmla="*/ 941858 h 1436770"/>
              <a:gd name="connsiteX9" fmla="*/ 1692322 w 1733266"/>
              <a:gd name="connsiteY9" fmla="*/ 900915 h 1436770"/>
              <a:gd name="connsiteX10" fmla="*/ 1678675 w 1733266"/>
              <a:gd name="connsiteY10" fmla="*/ 846324 h 1436770"/>
              <a:gd name="connsiteX11" fmla="*/ 1651379 w 1733266"/>
              <a:gd name="connsiteY11" fmla="*/ 764437 h 1436770"/>
              <a:gd name="connsiteX12" fmla="*/ 1624084 w 1733266"/>
              <a:gd name="connsiteY12" fmla="*/ 668903 h 1436770"/>
              <a:gd name="connsiteX13" fmla="*/ 1555845 w 1733266"/>
              <a:gd name="connsiteY13" fmla="*/ 600664 h 1436770"/>
              <a:gd name="connsiteX14" fmla="*/ 1473958 w 1733266"/>
              <a:gd name="connsiteY14" fmla="*/ 518778 h 1436770"/>
              <a:gd name="connsiteX15" fmla="*/ 1392072 w 1733266"/>
              <a:gd name="connsiteY15" fmla="*/ 450539 h 1436770"/>
              <a:gd name="connsiteX16" fmla="*/ 1241946 w 1733266"/>
              <a:gd name="connsiteY16" fmla="*/ 409596 h 1436770"/>
              <a:gd name="connsiteX17" fmla="*/ 1146412 w 1733266"/>
              <a:gd name="connsiteY17" fmla="*/ 355005 h 1436770"/>
              <a:gd name="connsiteX18" fmla="*/ 1105469 w 1733266"/>
              <a:gd name="connsiteY18" fmla="*/ 341357 h 1436770"/>
              <a:gd name="connsiteX19" fmla="*/ 996287 w 1733266"/>
              <a:gd name="connsiteY19" fmla="*/ 286766 h 1436770"/>
              <a:gd name="connsiteX20" fmla="*/ 859809 w 1733266"/>
              <a:gd name="connsiteY20" fmla="*/ 245822 h 1436770"/>
              <a:gd name="connsiteX21" fmla="*/ 764275 w 1733266"/>
              <a:gd name="connsiteY21" fmla="*/ 204879 h 1436770"/>
              <a:gd name="connsiteX22" fmla="*/ 682388 w 1733266"/>
              <a:gd name="connsiteY22" fmla="*/ 177584 h 1436770"/>
              <a:gd name="connsiteX23" fmla="*/ 559558 w 1733266"/>
              <a:gd name="connsiteY23" fmla="*/ 136640 h 1436770"/>
              <a:gd name="connsiteX24" fmla="*/ 518615 w 1733266"/>
              <a:gd name="connsiteY24" fmla="*/ 122993 h 1436770"/>
              <a:gd name="connsiteX25" fmla="*/ 354842 w 1733266"/>
              <a:gd name="connsiteY25" fmla="*/ 95697 h 1436770"/>
              <a:gd name="connsiteX26" fmla="*/ 341194 w 1733266"/>
              <a:gd name="connsiteY26" fmla="*/ 54754 h 1436770"/>
              <a:gd name="connsiteX27" fmla="*/ 191069 w 1733266"/>
              <a:gd name="connsiteY27" fmla="*/ 41106 h 1436770"/>
              <a:gd name="connsiteX28" fmla="*/ 109182 w 1733266"/>
              <a:gd name="connsiteY28" fmla="*/ 13811 h 1436770"/>
              <a:gd name="connsiteX29" fmla="*/ 0 w 1733266"/>
              <a:gd name="connsiteY29" fmla="*/ 163 h 143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33266" h="1436770">
                <a:moveTo>
                  <a:pt x="1105469" y="1419530"/>
                </a:moveTo>
                <a:cubicBezTo>
                  <a:pt x="1249452" y="1443528"/>
                  <a:pt x="1199821" y="1441485"/>
                  <a:pt x="1419367" y="1419530"/>
                </a:cubicBezTo>
                <a:cubicBezTo>
                  <a:pt x="1433682" y="1418098"/>
                  <a:pt x="1446204" y="1408703"/>
                  <a:pt x="1460311" y="1405882"/>
                </a:cubicBezTo>
                <a:cubicBezTo>
                  <a:pt x="1491854" y="1399573"/>
                  <a:pt x="1524000" y="1396783"/>
                  <a:pt x="1555845" y="1392234"/>
                </a:cubicBezTo>
                <a:cubicBezTo>
                  <a:pt x="1569493" y="1387685"/>
                  <a:pt x="1585432" y="1387419"/>
                  <a:pt x="1596788" y="1378587"/>
                </a:cubicBezTo>
                <a:cubicBezTo>
                  <a:pt x="1627259" y="1354888"/>
                  <a:pt x="1678675" y="1296700"/>
                  <a:pt x="1678675" y="1296700"/>
                </a:cubicBezTo>
                <a:cubicBezTo>
                  <a:pt x="1683224" y="1283052"/>
                  <a:pt x="1685888" y="1268624"/>
                  <a:pt x="1692322" y="1255757"/>
                </a:cubicBezTo>
                <a:cubicBezTo>
                  <a:pt x="1745238" y="1149926"/>
                  <a:pt x="1698960" y="1276788"/>
                  <a:pt x="1733266" y="1173870"/>
                </a:cubicBezTo>
                <a:cubicBezTo>
                  <a:pt x="1728717" y="1096533"/>
                  <a:pt x="1731110" y="1018472"/>
                  <a:pt x="1719618" y="941858"/>
                </a:cubicBezTo>
                <a:cubicBezTo>
                  <a:pt x="1717185" y="925637"/>
                  <a:pt x="1698783" y="915991"/>
                  <a:pt x="1692322" y="900915"/>
                </a:cubicBezTo>
                <a:cubicBezTo>
                  <a:pt x="1684933" y="883675"/>
                  <a:pt x="1684065" y="864290"/>
                  <a:pt x="1678675" y="846324"/>
                </a:cubicBezTo>
                <a:cubicBezTo>
                  <a:pt x="1670407" y="818765"/>
                  <a:pt x="1658357" y="792350"/>
                  <a:pt x="1651379" y="764437"/>
                </a:cubicBezTo>
                <a:cubicBezTo>
                  <a:pt x="1647008" y="746953"/>
                  <a:pt x="1633871" y="688478"/>
                  <a:pt x="1624084" y="668903"/>
                </a:cubicBezTo>
                <a:cubicBezTo>
                  <a:pt x="1593151" y="607037"/>
                  <a:pt x="1604974" y="644334"/>
                  <a:pt x="1555845" y="600664"/>
                </a:cubicBezTo>
                <a:cubicBezTo>
                  <a:pt x="1526994" y="575018"/>
                  <a:pt x="1501254" y="546074"/>
                  <a:pt x="1473958" y="518778"/>
                </a:cubicBezTo>
                <a:cubicBezTo>
                  <a:pt x="1448244" y="493064"/>
                  <a:pt x="1426276" y="465741"/>
                  <a:pt x="1392072" y="450539"/>
                </a:cubicBezTo>
                <a:cubicBezTo>
                  <a:pt x="1335399" y="425351"/>
                  <a:pt x="1300329" y="421272"/>
                  <a:pt x="1241946" y="409596"/>
                </a:cubicBezTo>
                <a:cubicBezTo>
                  <a:pt x="1200825" y="382181"/>
                  <a:pt x="1194899" y="375785"/>
                  <a:pt x="1146412" y="355005"/>
                </a:cubicBezTo>
                <a:cubicBezTo>
                  <a:pt x="1133189" y="349338"/>
                  <a:pt x="1118565" y="347310"/>
                  <a:pt x="1105469" y="341357"/>
                </a:cubicBezTo>
                <a:cubicBezTo>
                  <a:pt x="1068426" y="324519"/>
                  <a:pt x="1035762" y="296635"/>
                  <a:pt x="996287" y="286766"/>
                </a:cubicBezTo>
                <a:cubicBezTo>
                  <a:pt x="913778" y="266138"/>
                  <a:pt x="959499" y="279052"/>
                  <a:pt x="859809" y="245822"/>
                </a:cubicBezTo>
                <a:cubicBezTo>
                  <a:pt x="727997" y="201885"/>
                  <a:pt x="932946" y="272347"/>
                  <a:pt x="764275" y="204879"/>
                </a:cubicBezTo>
                <a:cubicBezTo>
                  <a:pt x="737561" y="194193"/>
                  <a:pt x="682388" y="177584"/>
                  <a:pt x="682388" y="177584"/>
                </a:cubicBezTo>
                <a:cubicBezTo>
                  <a:pt x="611156" y="130095"/>
                  <a:pt x="669881" y="161156"/>
                  <a:pt x="559558" y="136640"/>
                </a:cubicBezTo>
                <a:cubicBezTo>
                  <a:pt x="545515" y="133519"/>
                  <a:pt x="532571" y="126482"/>
                  <a:pt x="518615" y="122993"/>
                </a:cubicBezTo>
                <a:cubicBezTo>
                  <a:pt x="465394" y="109688"/>
                  <a:pt x="408771" y="103401"/>
                  <a:pt x="354842" y="95697"/>
                </a:cubicBezTo>
                <a:cubicBezTo>
                  <a:pt x="350293" y="82049"/>
                  <a:pt x="354842" y="59303"/>
                  <a:pt x="341194" y="54754"/>
                </a:cubicBezTo>
                <a:cubicBezTo>
                  <a:pt x="293525" y="38864"/>
                  <a:pt x="240552" y="49838"/>
                  <a:pt x="191069" y="41106"/>
                </a:cubicBezTo>
                <a:cubicBezTo>
                  <a:pt x="162735" y="36106"/>
                  <a:pt x="137395" y="19454"/>
                  <a:pt x="109182" y="13811"/>
                </a:cubicBezTo>
                <a:cubicBezTo>
                  <a:pt x="27560" y="-2514"/>
                  <a:pt x="64140" y="163"/>
                  <a:pt x="0" y="16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08479"/>
              </p:ext>
            </p:extLst>
          </p:nvPr>
        </p:nvGraphicFramePr>
        <p:xfrm>
          <a:off x="4640263" y="3287713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0263" y="3287713"/>
                        <a:ext cx="107315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717634"/>
              </p:ext>
            </p:extLst>
          </p:nvPr>
        </p:nvGraphicFramePr>
        <p:xfrm>
          <a:off x="3446462" y="4528066"/>
          <a:ext cx="104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7" imgW="583920" imgH="253800" progId="Equation.DSMT4">
                  <p:embed/>
                </p:oleObj>
              </mc:Choice>
              <mc:Fallback>
                <p:oleObj name="Equation" r:id="rId7" imgW="5839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2" y="4528066"/>
                        <a:ext cx="104933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4038600" y="2442229"/>
            <a:ext cx="688830" cy="65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10421" y="6138164"/>
            <a:ext cx="26563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(Modified from Chapter 3)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9" y="1206080"/>
            <a:ext cx="7192592" cy="420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71606"/>
            <a:ext cx="2822251" cy="4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4.1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829187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4.1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663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4.1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4.2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10763"/>
              </p:ext>
            </p:extLst>
          </p:nvPr>
        </p:nvGraphicFramePr>
        <p:xfrm>
          <a:off x="533400" y="1385372"/>
          <a:ext cx="2209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3" imgW="1688760" imgH="203040" progId="Equation.DSMT4">
                  <p:embed/>
                </p:oleObj>
              </mc:Choice>
              <mc:Fallback>
                <p:oleObj name="Equation" r:id="rId3" imgW="1688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385372"/>
                        <a:ext cx="2209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4.2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4" y="2590800"/>
            <a:ext cx="779171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4937"/>
            <a:ext cx="7437047" cy="10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423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Homework </a:t>
            </a:r>
            <a:r>
              <a:rPr lang="en-US" dirty="0" smtClean="0">
                <a:solidFill>
                  <a:prstClr val="black"/>
                </a:solidFill>
              </a:rPr>
              <a:t>4.2 </a:t>
            </a:r>
            <a:r>
              <a:rPr lang="en-US" dirty="0" smtClean="0">
                <a:solidFill>
                  <a:prstClr val="black"/>
                </a:solidFill>
              </a:rPr>
              <a:t>(sol)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81100"/>
            <a:ext cx="6734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8511"/>
          <a:stretch/>
        </p:blipFill>
        <p:spPr bwMode="auto">
          <a:xfrm>
            <a:off x="457200" y="1447800"/>
            <a:ext cx="7419975" cy="35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3435"/>
          <a:stretch/>
        </p:blipFill>
        <p:spPr bwMode="auto">
          <a:xfrm>
            <a:off x="685800" y="966484"/>
            <a:ext cx="7419975" cy="3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77210" y="500158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from autonomous: added this constraint on the initial condition t</a:t>
            </a:r>
            <a:r>
              <a:rPr lang="en-US" baseline="-25000" dirty="0" smtClean="0"/>
              <a:t>0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961823"/>
            <a:ext cx="1362076" cy="5544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293923"/>
            <a:ext cx="3314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Bound on initial condition is independent of the initial time.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940254"/>
            <a:ext cx="7581900" cy="4933950"/>
            <a:chOff x="457200" y="940254"/>
            <a:chExt cx="7581900" cy="49339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940254"/>
              <a:ext cx="7581900" cy="493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939240"/>
                </p:ext>
              </p:extLst>
            </p:nvPr>
          </p:nvGraphicFramePr>
          <p:xfrm>
            <a:off x="2743200" y="3048000"/>
            <a:ext cx="45521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1" name="Equation" r:id="rId4" imgW="393480" imgH="253800" progId="Equation.DSMT4">
                    <p:embed/>
                  </p:oleObj>
                </mc:Choice>
                <mc:Fallback>
                  <p:oleObj name="Equation" r:id="rId4" imgW="3934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3200" y="3048000"/>
                          <a:ext cx="455215" cy="293687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10886" y="4038600"/>
            <a:ext cx="14586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57800" y="617088"/>
            <a:ext cx="457200" cy="8307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69572" y="4038600"/>
            <a:ext cx="130628" cy="3231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19200" y="2514600"/>
            <a:ext cx="990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914525"/>
            <a:ext cx="2011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1513123"/>
            <a:ext cx="990600" cy="3156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876" y="3037897"/>
            <a:ext cx="2011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009691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44352"/>
              </p:ext>
            </p:extLst>
          </p:nvPr>
        </p:nvGraphicFramePr>
        <p:xfrm>
          <a:off x="6096000" y="1066800"/>
          <a:ext cx="704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4" imgW="469800" imgH="203040" progId="Equation.DSMT4">
                  <p:embed/>
                </p:oleObj>
              </mc:Choice>
              <mc:Fallback>
                <p:oleObj name="Equation" r:id="rId4" imgW="4698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66800"/>
                        <a:ext cx="70485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6248400" y="1295400"/>
            <a:ext cx="228600" cy="567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29400" y="1295400"/>
            <a:ext cx="0" cy="567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3657600"/>
            <a:ext cx="1981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18533"/>
              </p:ext>
            </p:extLst>
          </p:nvPr>
        </p:nvGraphicFramePr>
        <p:xfrm>
          <a:off x="2400300" y="4900612"/>
          <a:ext cx="1409700" cy="29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6" imgW="838080" imgH="177480" progId="Equation.DSMT4">
                  <p:embed/>
                </p:oleObj>
              </mc:Choice>
              <mc:Fallback>
                <p:oleObj name="Equation" r:id="rId6" imgW="838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900612"/>
                        <a:ext cx="1409700" cy="2990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 flipV="1">
            <a:off x="1981200" y="4495801"/>
            <a:ext cx="3810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07935"/>
              </p:ext>
            </p:extLst>
          </p:nvPr>
        </p:nvGraphicFramePr>
        <p:xfrm>
          <a:off x="190500" y="4229101"/>
          <a:ext cx="53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229101"/>
                        <a:ext cx="5334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stCxn id="3" idx="0"/>
          </p:cNvCxnSpPr>
          <p:nvPr/>
        </p:nvCxnSpPr>
        <p:spPr>
          <a:xfrm flipV="1">
            <a:off x="457200" y="4038600"/>
            <a:ext cx="990600" cy="190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71907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200400" y="1828800"/>
            <a:ext cx="228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28907" y="2786743"/>
            <a:ext cx="1023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711486"/>
              </p:ext>
            </p:extLst>
          </p:nvPr>
        </p:nvGraphicFramePr>
        <p:xfrm>
          <a:off x="7157598" y="2786743"/>
          <a:ext cx="19240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4" imgW="1282680" imgH="634680" progId="Equation.DSMT4">
                  <p:embed/>
                </p:oleObj>
              </mc:Choice>
              <mc:Fallback>
                <p:oleObj name="Equation" r:id="rId4" imgW="12826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598" y="2786743"/>
                        <a:ext cx="192405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876800" y="2971800"/>
            <a:ext cx="2280798" cy="2286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38459"/>
              </p:ext>
            </p:extLst>
          </p:nvPr>
        </p:nvGraphicFramePr>
        <p:xfrm>
          <a:off x="6433457" y="5533711"/>
          <a:ext cx="21907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Equation" r:id="rId6" imgW="1460160" imgH="431640" progId="Equation.DSMT4">
                  <p:embed/>
                </p:oleObj>
              </mc:Choice>
              <mc:Fallback>
                <p:oleObj name="Equation" r:id="rId6" imgW="14601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457" y="5533711"/>
                        <a:ext cx="2190750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3600136" y="5334001"/>
            <a:ext cx="2800664" cy="380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746962"/>
              </p:ext>
            </p:extLst>
          </p:nvPr>
        </p:nvGraphicFramePr>
        <p:xfrm>
          <a:off x="190500" y="1565384"/>
          <a:ext cx="53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7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565384"/>
                        <a:ext cx="5334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57200" y="1374883"/>
            <a:ext cx="990600" cy="1905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448</Words>
  <Application>Microsoft Office PowerPoint</Application>
  <PresentationFormat>On-screen Show (4:3)</PresentationFormat>
  <Paragraphs>90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Tim Burg</cp:lastModifiedBy>
  <cp:revision>133</cp:revision>
  <dcterms:created xsi:type="dcterms:W3CDTF">2006-08-16T00:00:00Z</dcterms:created>
  <dcterms:modified xsi:type="dcterms:W3CDTF">2015-02-24T20:29:23Z</dcterms:modified>
</cp:coreProperties>
</file>